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0565-B3B6-4062-BBC0-2276EFE6E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AE4E3F-0C3F-49F4-9413-9131CBBC3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1F177D-D294-49A0-B752-138AE51216B1}"/>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01CBE1CE-589E-4C74-8A90-1CC8E35C6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963A6-2363-4F16-AB50-6F7BB8500015}"/>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939834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ED48-0FC5-4DF6-80CB-1EC6694A9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B4A1-4186-42DC-ACC9-812297DAE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9FF39-439E-4895-8728-648C643A0520}"/>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4760B38A-E71D-4F35-B219-64572F803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3CC62-2568-4770-9E4B-F88FA9A68FB8}"/>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06586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106F3-23EA-4166-99C2-F9D5A1381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863F95-DDBA-4C63-8019-AA81F3AF1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3CFFD-6161-4075-9353-596C21ED8DE4}"/>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3C08BD72-16C4-47C6-B147-8F5FCE95A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A796E-D0E2-40DD-9D8E-2F384462306A}"/>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24781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D0EC-E106-465F-96D4-D8959B58F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F5ED5-DF32-4A7F-B8BD-3F05C07C6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A2D99-6FA3-4EBB-8E22-E7A70703557F}"/>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D1722144-6D05-4D8E-A869-78B22A081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7152B-8C0A-43B1-AC23-DCD683972A3B}"/>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32870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B893-7063-437C-8217-93EDAEA00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F8EC-6557-4944-B65A-60E540CFB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EDFDC-9EEB-49AC-99F4-1374F38BFA59}"/>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D6DA9E33-EA3E-4784-8B17-4B3D11386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C201B-C56A-4848-BAEF-B629CC3E0FA2}"/>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948810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9E40-F042-4C88-B53D-8A6BE69F0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DDF13E-D5FE-420B-87D9-E3C57A16B0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AAB5C8-7781-4928-8B9B-E0EB8F6FA5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543C6-AD06-4B38-A86A-ED8B7E7AA370}"/>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4D2FD5C4-3CEB-4980-AB7F-9C67F4DDC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A5DDE-0101-4C4D-9798-DBD4AC0B3757}"/>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34054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BB6-0021-4738-85AA-22E62A75E7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188E2-5018-4D7C-BAC6-CD6DE53E9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16AD75-84AD-4C13-AA27-F798B89E11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AF93B-CFE2-4276-8A19-FF7C168C16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3CB79D-7AED-4EFA-B5F1-C7204BF77A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C654D0-0291-42B2-A2AA-CC1736E6121E}"/>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8" name="Footer Placeholder 7">
            <a:extLst>
              <a:ext uri="{FF2B5EF4-FFF2-40B4-BE49-F238E27FC236}">
                <a16:creationId xmlns:a16="http://schemas.microsoft.com/office/drawing/2014/main" id="{0925DD30-E45A-4523-9D94-2F66926C9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EDE3CF-AC8D-4F1C-BF43-28F715B8EB65}"/>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20377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F780-7AE2-444D-9815-7B532ADC1A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0FFF4B-CD64-4AB8-8D83-6BBFF2740FD3}"/>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4" name="Footer Placeholder 3">
            <a:extLst>
              <a:ext uri="{FF2B5EF4-FFF2-40B4-BE49-F238E27FC236}">
                <a16:creationId xmlns:a16="http://schemas.microsoft.com/office/drawing/2014/main" id="{7D63C7C1-C265-4312-884D-52C217E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49E5D-1031-4942-91FE-108C1C0DDAC0}"/>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61061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77B6F-4494-4107-8E11-9D7FD5C8F75A}"/>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3" name="Footer Placeholder 2">
            <a:extLst>
              <a:ext uri="{FF2B5EF4-FFF2-40B4-BE49-F238E27FC236}">
                <a16:creationId xmlns:a16="http://schemas.microsoft.com/office/drawing/2014/main" id="{A44E4FBE-106A-42DC-B37D-87DE062D5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62B66B-9CA7-4DA8-A3AE-67E4743C8A86}"/>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404193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9099-EF27-4A04-B03B-8B3265775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97FA4-3105-4510-80FD-6B8D88B7B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A658A-A71D-4BEF-8CB3-A5A951B9A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774C6-E028-4E2A-AF72-F582A549DCFB}"/>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A928465A-0182-4FB1-B23A-1D064DE75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0B424-771C-4DA8-97E1-0EDA2650FB76}"/>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68509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B945-91E3-4009-B425-F093090CD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390E8B-E05D-4276-905F-1FC8157AFB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7F9CB9-A98C-4C40-B93B-CD9E5B99A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9B1A1-AC36-4F96-86F8-4F0B0547DC98}"/>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2D8B77BB-5301-4540-8ABA-EC992C9FE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A4DB3C-D37D-4D78-9CE1-277F0ED89EB9}"/>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30351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2EA9F-B1B2-49E1-B0B0-F8FE8C8F7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C947E0-072B-4FCD-BE69-A972EDFD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28813-6952-4ABC-990C-3E2D13A0E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981BF7F8-0E7E-43BE-8C0F-020D0D0D45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DA948A-C495-46A0-9970-8746B37AC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BA7EA-2389-47B6-857B-8FD195C46300}" type="slidenum">
              <a:rPr lang="en-US" smtClean="0"/>
              <a:t>‹#›</a:t>
            </a:fld>
            <a:endParaRPr lang="en-US"/>
          </a:p>
        </p:txBody>
      </p:sp>
    </p:spTree>
    <p:extLst>
      <p:ext uri="{BB962C8B-B14F-4D97-AF65-F5344CB8AC3E}">
        <p14:creationId xmlns:p14="http://schemas.microsoft.com/office/powerpoint/2010/main" val="254858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hyperlink" Target="https://www.makerguides.com/a4988-stepper-motor-driver-arduino-tutorial/" TargetMode="External"/><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xboronkay/Cable-Driven-System-for-3D-Print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xboronkay/Cable-Driven-System-for-3D-Print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cwxboronkay@gmail.com" TargetMode="External"/><Relationship Id="rId7" Type="http://schemas.openxmlformats.org/officeDocument/2006/relationships/image" Target="../media/image30.jpeg"/><Relationship Id="rId2" Type="http://schemas.openxmlformats.org/officeDocument/2006/relationships/hyperlink" Target="mailto:boronkay@mit.edu" TargetMode="Externa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7686-5766-4173-B2F5-1E4248B81A80}"/>
              </a:ext>
            </a:extLst>
          </p:cNvPr>
          <p:cNvSpPr>
            <a:spLocks noGrp="1"/>
          </p:cNvSpPr>
          <p:nvPr>
            <p:ph type="ctrTitle"/>
          </p:nvPr>
        </p:nvSpPr>
        <p:spPr/>
        <p:txBody>
          <a:bodyPr>
            <a:normAutofit/>
          </a:bodyPr>
          <a:lstStyle/>
          <a:p>
            <a:r>
              <a:rPr lang="en-US" sz="4800" dirty="0"/>
              <a:t>Large scale 3d printing with CDPR</a:t>
            </a:r>
          </a:p>
        </p:txBody>
      </p:sp>
      <p:sp>
        <p:nvSpPr>
          <p:cNvPr id="3" name="Subtitle 2">
            <a:extLst>
              <a:ext uri="{FF2B5EF4-FFF2-40B4-BE49-F238E27FC236}">
                <a16:creationId xmlns:a16="http://schemas.microsoft.com/office/drawing/2014/main" id="{2EA4E31F-3132-4356-937D-D6DFF0F04401}"/>
              </a:ext>
            </a:extLst>
          </p:cNvPr>
          <p:cNvSpPr>
            <a:spLocks noGrp="1"/>
          </p:cNvSpPr>
          <p:nvPr>
            <p:ph type="subTitle" idx="1"/>
          </p:nvPr>
        </p:nvSpPr>
        <p:spPr/>
        <p:txBody>
          <a:bodyPr/>
          <a:lstStyle/>
          <a:p>
            <a:r>
              <a:rPr lang="en-US" dirty="0"/>
              <a:t>Cadence Boronkay</a:t>
            </a:r>
          </a:p>
        </p:txBody>
      </p:sp>
    </p:spTree>
    <p:extLst>
      <p:ext uri="{BB962C8B-B14F-4D97-AF65-F5344CB8AC3E}">
        <p14:creationId xmlns:p14="http://schemas.microsoft.com/office/powerpoint/2010/main" val="360027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383E-2ADA-4D62-B980-385A280FF282}"/>
              </a:ext>
            </a:extLst>
          </p:cNvPr>
          <p:cNvSpPr>
            <a:spLocks noGrp="1"/>
          </p:cNvSpPr>
          <p:nvPr>
            <p:ph type="title"/>
          </p:nvPr>
        </p:nvSpPr>
        <p:spPr/>
        <p:txBody>
          <a:bodyPr/>
          <a:lstStyle/>
          <a:p>
            <a:r>
              <a:rPr lang="en-US" dirty="0"/>
              <a:t>Design Considerations</a:t>
            </a:r>
          </a:p>
        </p:txBody>
      </p:sp>
      <p:sp>
        <p:nvSpPr>
          <p:cNvPr id="3" name="Content Placeholder 2">
            <a:extLst>
              <a:ext uri="{FF2B5EF4-FFF2-40B4-BE49-F238E27FC236}">
                <a16:creationId xmlns:a16="http://schemas.microsoft.com/office/drawing/2014/main" id="{EFAF90FF-481F-4581-A824-A1A9A6BE1F59}"/>
              </a:ext>
            </a:extLst>
          </p:cNvPr>
          <p:cNvSpPr>
            <a:spLocks noGrp="1"/>
          </p:cNvSpPr>
          <p:nvPr>
            <p:ph idx="1"/>
          </p:nvPr>
        </p:nvSpPr>
        <p:spPr/>
        <p:txBody>
          <a:bodyPr/>
          <a:lstStyle/>
          <a:p>
            <a:r>
              <a:rPr lang="en-US" dirty="0"/>
              <a:t>Turntable</a:t>
            </a:r>
          </a:p>
          <a:p>
            <a:pPr lvl="1"/>
            <a:r>
              <a:rPr lang="en-US" dirty="0"/>
              <a:t>Probably best to put pulley on a table bearing - more accurate cable length measurements and less non-axial loads on cable and pulley. (Expected to be more significant on large-scale).</a:t>
            </a:r>
          </a:p>
          <a:p>
            <a:pPr lvl="1"/>
            <a:r>
              <a:rPr lang="en-US" dirty="0"/>
              <a:t>Put entire module on turntable or just pulley?</a:t>
            </a:r>
          </a:p>
          <a:p>
            <a:pPr lvl="2"/>
            <a:r>
              <a:rPr lang="en-US" dirty="0"/>
              <a:t>I think more entire is more modular and elegant, but possibly unnecessary).</a:t>
            </a:r>
          </a:p>
          <a:p>
            <a:pPr lvl="1"/>
            <a:r>
              <a:rPr lang="en-US" dirty="0"/>
              <a:t>Table bearing axis of rotation needs to be centered above last point of contact (pulley) for controls. (Parametric measurements done from here too).</a:t>
            </a:r>
          </a:p>
        </p:txBody>
      </p:sp>
    </p:spTree>
    <p:extLst>
      <p:ext uri="{BB962C8B-B14F-4D97-AF65-F5344CB8AC3E}">
        <p14:creationId xmlns:p14="http://schemas.microsoft.com/office/powerpoint/2010/main" val="203925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A6D9-D8CA-4ABF-ACD1-E3B36DE510B1}"/>
              </a:ext>
            </a:extLst>
          </p:cNvPr>
          <p:cNvSpPr>
            <a:spLocks noGrp="1"/>
          </p:cNvSpPr>
          <p:nvPr>
            <p:ph type="title"/>
          </p:nvPr>
        </p:nvSpPr>
        <p:spPr/>
        <p:txBody>
          <a:bodyPr/>
          <a:lstStyle/>
          <a:p>
            <a:r>
              <a:rPr lang="en-US" dirty="0"/>
              <a:t>Planning</a:t>
            </a:r>
          </a:p>
        </p:txBody>
      </p:sp>
      <p:sp>
        <p:nvSpPr>
          <p:cNvPr id="3" name="Content Placeholder 2">
            <a:extLst>
              <a:ext uri="{FF2B5EF4-FFF2-40B4-BE49-F238E27FC236}">
                <a16:creationId xmlns:a16="http://schemas.microsoft.com/office/drawing/2014/main" id="{8289AC08-B4B1-4F7A-A163-C19A6894DF5B}"/>
              </a:ext>
            </a:extLst>
          </p:cNvPr>
          <p:cNvSpPr>
            <a:spLocks noGrp="1"/>
          </p:cNvSpPr>
          <p:nvPr>
            <p:ph idx="1"/>
          </p:nvPr>
        </p:nvSpPr>
        <p:spPr/>
        <p:txBody>
          <a:bodyPr/>
          <a:lstStyle/>
          <a:p>
            <a:r>
              <a:rPr lang="en-US" sz="2000" dirty="0"/>
              <a:t>Small-scale prototype design, continue controls research</a:t>
            </a:r>
          </a:p>
          <a:p>
            <a:r>
              <a:rPr lang="en-US" sz="2000" dirty="0"/>
              <a:t>Fabricate prototype, assembly 1 module (module = 1 set of motor/winch/pulley)</a:t>
            </a:r>
          </a:p>
          <a:p>
            <a:r>
              <a:rPr lang="en-US" sz="2000" dirty="0"/>
              <a:t>Test module</a:t>
            </a:r>
          </a:p>
          <a:p>
            <a:r>
              <a:rPr lang="en-US" sz="2000" dirty="0"/>
              <a:t>Revision</a:t>
            </a:r>
          </a:p>
          <a:p>
            <a:r>
              <a:rPr lang="en-US" sz="2000" dirty="0"/>
              <a:t>Fabricate + assemble </a:t>
            </a:r>
            <a:r>
              <a:rPr lang="en-US" sz="2000" i="1" dirty="0"/>
              <a:t>m</a:t>
            </a:r>
            <a:r>
              <a:rPr lang="en-US" sz="2000" dirty="0"/>
              <a:t> modules</a:t>
            </a:r>
          </a:p>
          <a:p>
            <a:r>
              <a:rPr lang="en-US" sz="2000" dirty="0"/>
              <a:t>Assemble </a:t>
            </a:r>
            <a:r>
              <a:rPr lang="en-US" sz="2000" i="1" dirty="0"/>
              <a:t>m</a:t>
            </a:r>
            <a:r>
              <a:rPr lang="en-US" sz="2000" dirty="0"/>
              <a:t> cable system</a:t>
            </a:r>
          </a:p>
          <a:p>
            <a:r>
              <a:rPr lang="en-US" sz="2000" dirty="0"/>
              <a:t>Test system (small scale CDPR)</a:t>
            </a:r>
          </a:p>
          <a:p>
            <a:r>
              <a:rPr lang="en-US" sz="2000" dirty="0"/>
              <a:t>Revise</a:t>
            </a:r>
          </a:p>
          <a:p>
            <a:r>
              <a:rPr lang="en-US" sz="2000" dirty="0"/>
              <a:t>Work on scale-up of module</a:t>
            </a:r>
          </a:p>
        </p:txBody>
      </p:sp>
      <p:cxnSp>
        <p:nvCxnSpPr>
          <p:cNvPr id="5" name="Straight Arrow Connector 4">
            <a:extLst>
              <a:ext uri="{FF2B5EF4-FFF2-40B4-BE49-F238E27FC236}">
                <a16:creationId xmlns:a16="http://schemas.microsoft.com/office/drawing/2014/main" id="{4518B82A-5AAE-431A-9351-0035C33365C9}"/>
              </a:ext>
            </a:extLst>
          </p:cNvPr>
          <p:cNvCxnSpPr>
            <a:cxnSpLocks/>
          </p:cNvCxnSpPr>
          <p:nvPr/>
        </p:nvCxnSpPr>
        <p:spPr>
          <a:xfrm>
            <a:off x="752804" y="1727091"/>
            <a:ext cx="0" cy="401549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962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9B5C-8871-4445-8299-B60E52755055}"/>
              </a:ext>
            </a:extLst>
          </p:cNvPr>
          <p:cNvSpPr>
            <a:spLocks noGrp="1"/>
          </p:cNvSpPr>
          <p:nvPr>
            <p:ph type="title"/>
          </p:nvPr>
        </p:nvSpPr>
        <p:spPr/>
        <p:txBody>
          <a:bodyPr/>
          <a:lstStyle/>
          <a:p>
            <a:r>
              <a:rPr lang="en-US" dirty="0"/>
              <a:t>Magnetic position encoder</a:t>
            </a:r>
          </a:p>
        </p:txBody>
      </p:sp>
      <p:sp>
        <p:nvSpPr>
          <p:cNvPr id="3" name="Content Placeholder 2">
            <a:extLst>
              <a:ext uri="{FF2B5EF4-FFF2-40B4-BE49-F238E27FC236}">
                <a16:creationId xmlns:a16="http://schemas.microsoft.com/office/drawing/2014/main" id="{E2B884E0-D691-498A-A543-A9A4A6E0DF05}"/>
              </a:ext>
            </a:extLst>
          </p:cNvPr>
          <p:cNvSpPr>
            <a:spLocks noGrp="1"/>
          </p:cNvSpPr>
          <p:nvPr>
            <p:ph idx="1"/>
          </p:nvPr>
        </p:nvSpPr>
        <p:spPr/>
        <p:txBody>
          <a:bodyPr/>
          <a:lstStyle/>
          <a:p>
            <a:r>
              <a:rPr lang="en-US" dirty="0"/>
              <a:t>Hall sensor AS5600 magnetic position encoder</a:t>
            </a:r>
          </a:p>
          <a:p>
            <a:pPr lvl="1"/>
            <a:r>
              <a:rPr lang="en-US" dirty="0"/>
              <a:t>Non-contact, high precision (4096 positions = 0.087 degrees res)</a:t>
            </a:r>
          </a:p>
          <a:p>
            <a:pPr lvl="1"/>
            <a:endParaRPr lang="en-US" dirty="0"/>
          </a:p>
        </p:txBody>
      </p:sp>
      <p:pic>
        <p:nvPicPr>
          <p:cNvPr id="5" name="Picture 4">
            <a:extLst>
              <a:ext uri="{FF2B5EF4-FFF2-40B4-BE49-F238E27FC236}">
                <a16:creationId xmlns:a16="http://schemas.microsoft.com/office/drawing/2014/main" id="{5F3BB726-AED8-4E6F-8995-8B585F108B32}"/>
              </a:ext>
            </a:extLst>
          </p:cNvPr>
          <p:cNvPicPr>
            <a:picLocks noChangeAspect="1"/>
          </p:cNvPicPr>
          <p:nvPr/>
        </p:nvPicPr>
        <p:blipFill>
          <a:blip r:embed="rId2"/>
          <a:stretch>
            <a:fillRect/>
          </a:stretch>
        </p:blipFill>
        <p:spPr>
          <a:xfrm>
            <a:off x="544568" y="3188576"/>
            <a:ext cx="5907470" cy="2799435"/>
          </a:xfrm>
          <a:prstGeom prst="rect">
            <a:avLst/>
          </a:prstGeom>
        </p:spPr>
      </p:pic>
      <p:sp>
        <p:nvSpPr>
          <p:cNvPr id="6" name="TextBox 5">
            <a:extLst>
              <a:ext uri="{FF2B5EF4-FFF2-40B4-BE49-F238E27FC236}">
                <a16:creationId xmlns:a16="http://schemas.microsoft.com/office/drawing/2014/main" id="{F06989A3-0F28-45FF-A815-0184F658EEF4}"/>
              </a:ext>
            </a:extLst>
          </p:cNvPr>
          <p:cNvSpPr txBox="1"/>
          <p:nvPr/>
        </p:nvSpPr>
        <p:spPr>
          <a:xfrm>
            <a:off x="2822028" y="6057984"/>
            <a:ext cx="998991" cy="253916"/>
          </a:xfrm>
          <a:prstGeom prst="rect">
            <a:avLst/>
          </a:prstGeom>
          <a:noFill/>
        </p:spPr>
        <p:txBody>
          <a:bodyPr wrap="none" rtlCol="0">
            <a:spAutoFit/>
          </a:bodyPr>
          <a:lstStyle/>
          <a:p>
            <a:r>
              <a:rPr lang="en-US" sz="1050" dirty="0" err="1"/>
              <a:t>ams</a:t>
            </a:r>
            <a:r>
              <a:rPr lang="en-US" sz="1050" dirty="0"/>
              <a:t> Datasheet</a:t>
            </a:r>
          </a:p>
        </p:txBody>
      </p:sp>
      <p:pic>
        <p:nvPicPr>
          <p:cNvPr id="8" name="Picture 7">
            <a:extLst>
              <a:ext uri="{FF2B5EF4-FFF2-40B4-BE49-F238E27FC236}">
                <a16:creationId xmlns:a16="http://schemas.microsoft.com/office/drawing/2014/main" id="{2D91C737-0C83-4334-9704-9B2519928A5C}"/>
              </a:ext>
            </a:extLst>
          </p:cNvPr>
          <p:cNvPicPr>
            <a:picLocks noChangeAspect="1"/>
          </p:cNvPicPr>
          <p:nvPr/>
        </p:nvPicPr>
        <p:blipFill rotWithShape="1">
          <a:blip r:embed="rId3">
            <a:extLst>
              <a:ext uri="{28A0092B-C50C-407E-A947-70E740481C1C}">
                <a14:useLocalDpi xmlns:a14="http://schemas.microsoft.com/office/drawing/2010/main" val="0"/>
              </a:ext>
            </a:extLst>
          </a:blip>
          <a:srcRect l="779" t="20172" r="-779" b="6899"/>
          <a:stretch/>
        </p:blipFill>
        <p:spPr>
          <a:xfrm>
            <a:off x="8772454" y="165538"/>
            <a:ext cx="2799436" cy="2041634"/>
          </a:xfrm>
          <a:prstGeom prst="rect">
            <a:avLst/>
          </a:prstGeom>
        </p:spPr>
      </p:pic>
      <p:pic>
        <p:nvPicPr>
          <p:cNvPr id="10" name="Picture 9">
            <a:extLst>
              <a:ext uri="{FF2B5EF4-FFF2-40B4-BE49-F238E27FC236}">
                <a16:creationId xmlns:a16="http://schemas.microsoft.com/office/drawing/2014/main" id="{B464154E-CCD9-40A7-8FEB-D0F06885B50F}"/>
              </a:ext>
            </a:extLst>
          </p:cNvPr>
          <p:cNvPicPr>
            <a:picLocks noChangeAspect="1"/>
          </p:cNvPicPr>
          <p:nvPr/>
        </p:nvPicPr>
        <p:blipFill>
          <a:blip r:embed="rId4"/>
          <a:stretch>
            <a:fillRect/>
          </a:stretch>
        </p:blipFill>
        <p:spPr>
          <a:xfrm>
            <a:off x="6705071" y="2912914"/>
            <a:ext cx="4541984" cy="2772526"/>
          </a:xfrm>
          <a:prstGeom prst="rect">
            <a:avLst/>
          </a:prstGeom>
        </p:spPr>
      </p:pic>
      <p:sp>
        <p:nvSpPr>
          <p:cNvPr id="11" name="TextBox 10">
            <a:extLst>
              <a:ext uri="{FF2B5EF4-FFF2-40B4-BE49-F238E27FC236}">
                <a16:creationId xmlns:a16="http://schemas.microsoft.com/office/drawing/2014/main" id="{5D1AEB56-9A81-4E7C-A049-DC73D8175763}"/>
              </a:ext>
            </a:extLst>
          </p:cNvPr>
          <p:cNvSpPr txBox="1"/>
          <p:nvPr/>
        </p:nvSpPr>
        <p:spPr>
          <a:xfrm>
            <a:off x="6923895" y="5838745"/>
            <a:ext cx="4723537" cy="646331"/>
          </a:xfrm>
          <a:prstGeom prst="rect">
            <a:avLst/>
          </a:prstGeom>
          <a:noFill/>
        </p:spPr>
        <p:txBody>
          <a:bodyPr wrap="none" rtlCol="0">
            <a:spAutoFit/>
          </a:bodyPr>
          <a:lstStyle/>
          <a:p>
            <a:r>
              <a:rPr lang="en-US" dirty="0"/>
              <a:t>Max allowable displacement of rotational axis is </a:t>
            </a:r>
          </a:p>
          <a:p>
            <a:r>
              <a:rPr lang="en-US" dirty="0"/>
              <a:t>0.25 mm</a:t>
            </a:r>
          </a:p>
        </p:txBody>
      </p:sp>
      <p:sp>
        <p:nvSpPr>
          <p:cNvPr id="12" name="TextBox 11">
            <a:extLst>
              <a:ext uri="{FF2B5EF4-FFF2-40B4-BE49-F238E27FC236}">
                <a16:creationId xmlns:a16="http://schemas.microsoft.com/office/drawing/2014/main" id="{78008BB3-5EB6-4156-8391-E6EEFE851CA7}"/>
              </a:ext>
            </a:extLst>
          </p:cNvPr>
          <p:cNvSpPr txBox="1"/>
          <p:nvPr/>
        </p:nvSpPr>
        <p:spPr>
          <a:xfrm>
            <a:off x="623686" y="6497435"/>
            <a:ext cx="5395673" cy="276999"/>
          </a:xfrm>
          <a:prstGeom prst="rect">
            <a:avLst/>
          </a:prstGeom>
          <a:noFill/>
        </p:spPr>
        <p:txBody>
          <a:bodyPr wrap="square">
            <a:spAutoFit/>
          </a:bodyPr>
          <a:lstStyle/>
          <a:p>
            <a:r>
              <a:rPr lang="en-US" sz="1200" dirty="0"/>
              <a:t>Useful: https://curiousscientist.tech/blog/as5600-magnetic-position-encoder</a:t>
            </a:r>
          </a:p>
        </p:txBody>
      </p:sp>
    </p:spTree>
    <p:extLst>
      <p:ext uri="{BB962C8B-B14F-4D97-AF65-F5344CB8AC3E}">
        <p14:creationId xmlns:p14="http://schemas.microsoft.com/office/powerpoint/2010/main" val="251001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436E68-7E0C-4385-8A7F-1E43B7B6F1B3}"/>
              </a:ext>
            </a:extLst>
          </p:cNvPr>
          <p:cNvSpPr>
            <a:spLocks noGrp="1"/>
          </p:cNvSpPr>
          <p:nvPr>
            <p:ph type="title"/>
          </p:nvPr>
        </p:nvSpPr>
        <p:spPr/>
        <p:txBody>
          <a:bodyPr/>
          <a:lstStyle/>
          <a:p>
            <a:r>
              <a:rPr lang="en-US" dirty="0"/>
              <a:t>Mechanical Design</a:t>
            </a:r>
          </a:p>
        </p:txBody>
      </p:sp>
      <p:sp>
        <p:nvSpPr>
          <p:cNvPr id="8" name="Text Placeholder 7">
            <a:extLst>
              <a:ext uri="{FF2B5EF4-FFF2-40B4-BE49-F238E27FC236}">
                <a16:creationId xmlns:a16="http://schemas.microsoft.com/office/drawing/2014/main" id="{E4841609-0914-41FE-80DA-FD2DF66C5945}"/>
              </a:ext>
            </a:extLst>
          </p:cNvPr>
          <p:cNvSpPr>
            <a:spLocks noGrp="1"/>
          </p:cNvSpPr>
          <p:nvPr>
            <p:ph type="body" idx="1"/>
          </p:nvPr>
        </p:nvSpPr>
        <p:spPr/>
        <p:txBody>
          <a:bodyPr/>
          <a:lstStyle/>
          <a:p>
            <a:r>
              <a:rPr lang="en-US" dirty="0"/>
              <a:t>Small-scale version of CDPR mechanism</a:t>
            </a:r>
          </a:p>
        </p:txBody>
      </p:sp>
    </p:spTree>
    <p:extLst>
      <p:ext uri="{BB962C8B-B14F-4D97-AF65-F5344CB8AC3E}">
        <p14:creationId xmlns:p14="http://schemas.microsoft.com/office/powerpoint/2010/main" val="10780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9B2E-6678-4998-868B-FD0DBB980312}"/>
              </a:ext>
            </a:extLst>
          </p:cNvPr>
          <p:cNvSpPr>
            <a:spLocks noGrp="1"/>
          </p:cNvSpPr>
          <p:nvPr>
            <p:ph type="title"/>
          </p:nvPr>
        </p:nvSpPr>
        <p:spPr/>
        <p:txBody>
          <a:bodyPr/>
          <a:lstStyle/>
          <a:p>
            <a:r>
              <a:rPr lang="en-US" dirty="0"/>
              <a:t>Pulley module</a:t>
            </a:r>
          </a:p>
        </p:txBody>
      </p:sp>
      <p:sp>
        <p:nvSpPr>
          <p:cNvPr id="3" name="Content Placeholder 2">
            <a:extLst>
              <a:ext uri="{FF2B5EF4-FFF2-40B4-BE49-F238E27FC236}">
                <a16:creationId xmlns:a16="http://schemas.microsoft.com/office/drawing/2014/main" id="{03605980-0A41-4FD4-BC16-087115780163}"/>
              </a:ext>
            </a:extLst>
          </p:cNvPr>
          <p:cNvSpPr>
            <a:spLocks noGrp="1"/>
          </p:cNvSpPr>
          <p:nvPr>
            <p:ph idx="1"/>
          </p:nvPr>
        </p:nvSpPr>
        <p:spPr>
          <a:xfrm>
            <a:off x="645071" y="1801183"/>
            <a:ext cx="5676900" cy="4351338"/>
          </a:xfrm>
        </p:spPr>
        <p:txBody>
          <a:bodyPr>
            <a:normAutofit fontScale="92500" lnSpcReduction="10000"/>
          </a:bodyPr>
          <a:lstStyle/>
          <a:p>
            <a:r>
              <a:rPr lang="en-US" sz="2400" dirty="0"/>
              <a:t>Pulley for rope (currently thin string) needs to have enough friction to prevent slippage between string and pulley, as slippage would cause tracking error with the encoder. </a:t>
            </a:r>
          </a:p>
          <a:p>
            <a:r>
              <a:rPr lang="en-US" sz="2400" dirty="0"/>
              <a:t>Need string exit point to be fixed. Since these pulleys rotate, the exit point is directly below the rotational axis such that rotation does not effect where the string ends contact with the module. (However, with both the rope guide and the eyebolt, it seems unnecessary to have the ability to rotate). </a:t>
            </a:r>
          </a:p>
          <a:p>
            <a:r>
              <a:rPr lang="en-US" sz="2400" dirty="0"/>
              <a:t>Magnet for encoder is glued to the end of the shaft. Must be concentric and within 1-3mm of the encoder itself.</a:t>
            </a:r>
          </a:p>
        </p:txBody>
      </p:sp>
      <p:pic>
        <p:nvPicPr>
          <p:cNvPr id="5" name="Picture 4">
            <a:extLst>
              <a:ext uri="{FF2B5EF4-FFF2-40B4-BE49-F238E27FC236}">
                <a16:creationId xmlns:a16="http://schemas.microsoft.com/office/drawing/2014/main" id="{09B5FE75-ADA9-4004-A89A-E0E97F9F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830" y="1383522"/>
            <a:ext cx="4313827" cy="3889283"/>
          </a:xfrm>
          <a:prstGeom prst="rect">
            <a:avLst/>
          </a:prstGeom>
        </p:spPr>
      </p:pic>
      <p:cxnSp>
        <p:nvCxnSpPr>
          <p:cNvPr id="7" name="Straight Arrow Connector 6">
            <a:extLst>
              <a:ext uri="{FF2B5EF4-FFF2-40B4-BE49-F238E27FC236}">
                <a16:creationId xmlns:a16="http://schemas.microsoft.com/office/drawing/2014/main" id="{0A65ADBE-0FF4-4296-BFDC-6787FBF382A6}"/>
              </a:ext>
            </a:extLst>
          </p:cNvPr>
          <p:cNvCxnSpPr>
            <a:cxnSpLocks/>
          </p:cNvCxnSpPr>
          <p:nvPr/>
        </p:nvCxnSpPr>
        <p:spPr>
          <a:xfrm flipH="1" flipV="1">
            <a:off x="9987456" y="3570890"/>
            <a:ext cx="1438603" cy="81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A55042-3FDA-4407-B984-314DD3B8F15D}"/>
              </a:ext>
            </a:extLst>
          </p:cNvPr>
          <p:cNvSpPr txBox="1"/>
          <p:nvPr/>
        </p:nvSpPr>
        <p:spPr>
          <a:xfrm>
            <a:off x="11397799" y="4088396"/>
            <a:ext cx="783021" cy="1384995"/>
          </a:xfrm>
          <a:prstGeom prst="rect">
            <a:avLst/>
          </a:prstGeom>
          <a:noFill/>
        </p:spPr>
        <p:txBody>
          <a:bodyPr wrap="square" rtlCol="0">
            <a:spAutoFit/>
          </a:bodyPr>
          <a:lstStyle/>
          <a:p>
            <a:r>
              <a:rPr lang="en-US" sz="1200" dirty="0"/>
              <a:t>Encoder mount</a:t>
            </a:r>
          </a:p>
          <a:p>
            <a:r>
              <a:rPr lang="en-US" sz="1200" dirty="0"/>
              <a:t>(encoder is attached to inner face)</a:t>
            </a:r>
          </a:p>
        </p:txBody>
      </p:sp>
      <p:cxnSp>
        <p:nvCxnSpPr>
          <p:cNvPr id="11" name="Straight Arrow Connector 10">
            <a:extLst>
              <a:ext uri="{FF2B5EF4-FFF2-40B4-BE49-F238E27FC236}">
                <a16:creationId xmlns:a16="http://schemas.microsoft.com/office/drawing/2014/main" id="{CE95B1E1-423A-46AE-9A0E-1C1DD0A50878}"/>
              </a:ext>
            </a:extLst>
          </p:cNvPr>
          <p:cNvCxnSpPr>
            <a:cxnSpLocks/>
          </p:cNvCxnSpPr>
          <p:nvPr/>
        </p:nvCxnSpPr>
        <p:spPr>
          <a:xfrm flipV="1">
            <a:off x="7744810" y="4780894"/>
            <a:ext cx="1326289" cy="111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C6995F-6985-4CA7-A605-3108A20B3174}"/>
              </a:ext>
            </a:extLst>
          </p:cNvPr>
          <p:cNvCxnSpPr>
            <a:cxnSpLocks/>
          </p:cNvCxnSpPr>
          <p:nvPr/>
        </p:nvCxnSpPr>
        <p:spPr>
          <a:xfrm>
            <a:off x="9071099" y="764628"/>
            <a:ext cx="53194" cy="5139558"/>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E47BB6-F8D1-4F5A-AE2C-6E2EE3BED997}"/>
              </a:ext>
            </a:extLst>
          </p:cNvPr>
          <p:cNvSpPr txBox="1"/>
          <p:nvPr/>
        </p:nvSpPr>
        <p:spPr>
          <a:xfrm>
            <a:off x="9096704" y="797073"/>
            <a:ext cx="918342" cy="461665"/>
          </a:xfrm>
          <a:prstGeom prst="rect">
            <a:avLst/>
          </a:prstGeom>
          <a:noFill/>
        </p:spPr>
        <p:txBody>
          <a:bodyPr wrap="square" rtlCol="0">
            <a:spAutoFit/>
          </a:bodyPr>
          <a:lstStyle/>
          <a:p>
            <a:r>
              <a:rPr lang="en-US" sz="1200" dirty="0"/>
              <a:t>Rotational axis</a:t>
            </a:r>
          </a:p>
        </p:txBody>
      </p:sp>
      <p:sp>
        <p:nvSpPr>
          <p:cNvPr id="18" name="TextBox 17">
            <a:extLst>
              <a:ext uri="{FF2B5EF4-FFF2-40B4-BE49-F238E27FC236}">
                <a16:creationId xmlns:a16="http://schemas.microsoft.com/office/drawing/2014/main" id="{A649BF56-A74A-4FD7-81E3-4ECBB04FEC11}"/>
              </a:ext>
            </a:extLst>
          </p:cNvPr>
          <p:cNvSpPr txBox="1"/>
          <p:nvPr/>
        </p:nvSpPr>
        <p:spPr>
          <a:xfrm>
            <a:off x="7212724" y="5891699"/>
            <a:ext cx="1079938" cy="461665"/>
          </a:xfrm>
          <a:prstGeom prst="rect">
            <a:avLst/>
          </a:prstGeom>
          <a:noFill/>
        </p:spPr>
        <p:txBody>
          <a:bodyPr wrap="square" rtlCol="0">
            <a:spAutoFit/>
          </a:bodyPr>
          <a:lstStyle/>
          <a:p>
            <a:r>
              <a:rPr lang="en-US" sz="1200" dirty="0"/>
              <a:t>String exit point</a:t>
            </a:r>
          </a:p>
        </p:txBody>
      </p:sp>
    </p:spTree>
    <p:extLst>
      <p:ext uri="{BB962C8B-B14F-4D97-AF65-F5344CB8AC3E}">
        <p14:creationId xmlns:p14="http://schemas.microsoft.com/office/powerpoint/2010/main" val="422111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05D81C-3DBC-43AA-A970-2D7BA1D2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913" y="1042276"/>
            <a:ext cx="7160173" cy="4773448"/>
          </a:xfrm>
          <a:prstGeom prst="rect">
            <a:avLst/>
          </a:prstGeom>
        </p:spPr>
      </p:pic>
    </p:spTree>
    <p:extLst>
      <p:ext uri="{BB962C8B-B14F-4D97-AF65-F5344CB8AC3E}">
        <p14:creationId xmlns:p14="http://schemas.microsoft.com/office/powerpoint/2010/main" val="40133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F4E7F-50CC-4000-A089-A8A94FD5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14" y="1405060"/>
            <a:ext cx="10847972" cy="5196751"/>
          </a:xfrm>
          <a:prstGeom prst="rect">
            <a:avLst/>
          </a:prstGeom>
        </p:spPr>
      </p:pic>
      <p:sp>
        <p:nvSpPr>
          <p:cNvPr id="4" name="Title 3">
            <a:extLst>
              <a:ext uri="{FF2B5EF4-FFF2-40B4-BE49-F238E27FC236}">
                <a16:creationId xmlns:a16="http://schemas.microsoft.com/office/drawing/2014/main" id="{547C2C78-3294-4778-B5F7-FDABF131DA62}"/>
              </a:ext>
            </a:extLst>
          </p:cNvPr>
          <p:cNvSpPr>
            <a:spLocks noGrp="1"/>
          </p:cNvSpPr>
          <p:nvPr>
            <p:ph type="title"/>
          </p:nvPr>
        </p:nvSpPr>
        <p:spPr/>
        <p:txBody>
          <a:bodyPr/>
          <a:lstStyle/>
          <a:p>
            <a:r>
              <a:rPr lang="en-US" dirty="0"/>
              <a:t>Pulley module BOM</a:t>
            </a:r>
          </a:p>
        </p:txBody>
      </p:sp>
    </p:spTree>
    <p:extLst>
      <p:ext uri="{BB962C8B-B14F-4D97-AF65-F5344CB8AC3E}">
        <p14:creationId xmlns:p14="http://schemas.microsoft.com/office/powerpoint/2010/main" val="395601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F62E-43B1-4DC7-B878-FE7CA927EBAE}"/>
              </a:ext>
            </a:extLst>
          </p:cNvPr>
          <p:cNvSpPr>
            <a:spLocks noGrp="1"/>
          </p:cNvSpPr>
          <p:nvPr>
            <p:ph type="title"/>
          </p:nvPr>
        </p:nvSpPr>
        <p:spPr/>
        <p:txBody>
          <a:bodyPr/>
          <a:lstStyle/>
          <a:p>
            <a:r>
              <a:rPr lang="en-US" dirty="0"/>
              <a:t>Winch module</a:t>
            </a:r>
          </a:p>
        </p:txBody>
      </p:sp>
      <p:sp>
        <p:nvSpPr>
          <p:cNvPr id="3" name="Content Placeholder 2">
            <a:extLst>
              <a:ext uri="{FF2B5EF4-FFF2-40B4-BE49-F238E27FC236}">
                <a16:creationId xmlns:a16="http://schemas.microsoft.com/office/drawing/2014/main" id="{66E75299-6C50-44D1-903C-340330192D8D}"/>
              </a:ext>
            </a:extLst>
          </p:cNvPr>
          <p:cNvSpPr>
            <a:spLocks noGrp="1"/>
          </p:cNvSpPr>
          <p:nvPr>
            <p:ph idx="1"/>
          </p:nvPr>
        </p:nvSpPr>
        <p:spPr>
          <a:xfrm>
            <a:off x="735725" y="1494549"/>
            <a:ext cx="4928038" cy="4351338"/>
          </a:xfrm>
        </p:spPr>
        <p:txBody>
          <a:bodyPr>
            <a:normAutofit/>
          </a:bodyPr>
          <a:lstStyle/>
          <a:p>
            <a:r>
              <a:rPr lang="en-US" sz="2200" dirty="0"/>
              <a:t>Compact, such that it can be placed anywhere</a:t>
            </a:r>
          </a:p>
          <a:p>
            <a:r>
              <a:rPr lang="en-US" sz="2200" dirty="0"/>
              <a:t>Eyebolt to prevent string from derailing off of winch spool</a:t>
            </a:r>
          </a:p>
          <a:p>
            <a:r>
              <a:rPr lang="en-US" sz="2200" dirty="0"/>
              <a:t>Most parts 3D printed</a:t>
            </a:r>
          </a:p>
        </p:txBody>
      </p:sp>
      <p:pic>
        <p:nvPicPr>
          <p:cNvPr id="6" name="Picture 5">
            <a:extLst>
              <a:ext uri="{FF2B5EF4-FFF2-40B4-BE49-F238E27FC236}">
                <a16:creationId xmlns:a16="http://schemas.microsoft.com/office/drawing/2014/main" id="{0F4F2F1D-1758-4D08-85F7-A23B0F04D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575" y="3429000"/>
            <a:ext cx="3954313" cy="3329594"/>
          </a:xfrm>
          <a:prstGeom prst="rect">
            <a:avLst/>
          </a:prstGeom>
        </p:spPr>
      </p:pic>
      <p:pic>
        <p:nvPicPr>
          <p:cNvPr id="8" name="Picture 7">
            <a:extLst>
              <a:ext uri="{FF2B5EF4-FFF2-40B4-BE49-F238E27FC236}">
                <a16:creationId xmlns:a16="http://schemas.microsoft.com/office/drawing/2014/main" id="{43F624A7-1CE5-4859-BF66-5692F239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264" y="955350"/>
            <a:ext cx="3786352" cy="5127020"/>
          </a:xfrm>
          <a:prstGeom prst="rect">
            <a:avLst/>
          </a:prstGeom>
        </p:spPr>
      </p:pic>
      <p:cxnSp>
        <p:nvCxnSpPr>
          <p:cNvPr id="10" name="Straight Arrow Connector 9">
            <a:extLst>
              <a:ext uri="{FF2B5EF4-FFF2-40B4-BE49-F238E27FC236}">
                <a16:creationId xmlns:a16="http://schemas.microsoft.com/office/drawing/2014/main" id="{888207DB-BAA3-4CF6-A845-A833E36B3031}"/>
              </a:ext>
            </a:extLst>
          </p:cNvPr>
          <p:cNvCxnSpPr>
            <a:cxnSpLocks/>
          </p:cNvCxnSpPr>
          <p:nvPr/>
        </p:nvCxnSpPr>
        <p:spPr>
          <a:xfrm flipH="1">
            <a:off x="10034752" y="3282377"/>
            <a:ext cx="1150882" cy="90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C97675-7EB6-47D2-A5B4-DCB354F94EB4}"/>
              </a:ext>
            </a:extLst>
          </p:cNvPr>
          <p:cNvSpPr txBox="1"/>
          <p:nvPr/>
        </p:nvSpPr>
        <p:spPr>
          <a:xfrm>
            <a:off x="11231616" y="2598003"/>
            <a:ext cx="886810" cy="830997"/>
          </a:xfrm>
          <a:prstGeom prst="rect">
            <a:avLst/>
          </a:prstGeom>
          <a:noFill/>
        </p:spPr>
        <p:txBody>
          <a:bodyPr wrap="square" rtlCol="0">
            <a:spAutoFit/>
          </a:bodyPr>
          <a:lstStyle/>
          <a:p>
            <a:r>
              <a:rPr lang="en-US" sz="1200" dirty="0"/>
              <a:t>String secures to winch here (knot)</a:t>
            </a:r>
          </a:p>
        </p:txBody>
      </p:sp>
      <p:cxnSp>
        <p:nvCxnSpPr>
          <p:cNvPr id="14" name="Straight Connector 13">
            <a:extLst>
              <a:ext uri="{FF2B5EF4-FFF2-40B4-BE49-F238E27FC236}">
                <a16:creationId xmlns:a16="http://schemas.microsoft.com/office/drawing/2014/main" id="{D55062B1-BD83-43DF-B5E2-6D64BDD0C2AB}"/>
              </a:ext>
            </a:extLst>
          </p:cNvPr>
          <p:cNvCxnSpPr/>
          <p:nvPr/>
        </p:nvCxnSpPr>
        <p:spPr>
          <a:xfrm flipH="1">
            <a:off x="8462141" y="4690241"/>
            <a:ext cx="776452"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F7A10ED-8E31-48DF-A02A-31623C7BED90}"/>
              </a:ext>
            </a:extLst>
          </p:cNvPr>
          <p:cNvCxnSpPr/>
          <p:nvPr/>
        </p:nvCxnSpPr>
        <p:spPr>
          <a:xfrm flipH="1" flipV="1">
            <a:off x="7303376" y="4185745"/>
            <a:ext cx="1150883" cy="500555"/>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8DAB744-BE68-4995-B95B-835EA7D08589}"/>
              </a:ext>
            </a:extLst>
          </p:cNvPr>
          <p:cNvSpPr txBox="1"/>
          <p:nvPr/>
        </p:nvSpPr>
        <p:spPr>
          <a:xfrm>
            <a:off x="7179776" y="4297522"/>
            <a:ext cx="559676" cy="276999"/>
          </a:xfrm>
          <a:prstGeom prst="rect">
            <a:avLst/>
          </a:prstGeom>
          <a:noFill/>
        </p:spPr>
        <p:txBody>
          <a:bodyPr wrap="square" rtlCol="0">
            <a:spAutoFit/>
          </a:bodyPr>
          <a:lstStyle/>
          <a:p>
            <a:r>
              <a:rPr lang="en-US" sz="1200" dirty="0"/>
              <a:t>string</a:t>
            </a:r>
          </a:p>
        </p:txBody>
      </p:sp>
      <p:cxnSp>
        <p:nvCxnSpPr>
          <p:cNvPr id="20" name="Straight Arrow Connector 19">
            <a:extLst>
              <a:ext uri="{FF2B5EF4-FFF2-40B4-BE49-F238E27FC236}">
                <a16:creationId xmlns:a16="http://schemas.microsoft.com/office/drawing/2014/main" id="{52426115-DE66-48F3-8029-960FBAC7D5FE}"/>
              </a:ext>
            </a:extLst>
          </p:cNvPr>
          <p:cNvCxnSpPr>
            <a:cxnSpLocks/>
          </p:cNvCxnSpPr>
          <p:nvPr/>
        </p:nvCxnSpPr>
        <p:spPr>
          <a:xfrm>
            <a:off x="8036472" y="717331"/>
            <a:ext cx="697625" cy="4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79AAC2-08C2-4024-890A-64DC0C8B15D8}"/>
              </a:ext>
            </a:extLst>
          </p:cNvPr>
          <p:cNvSpPr txBox="1"/>
          <p:nvPr/>
        </p:nvSpPr>
        <p:spPr>
          <a:xfrm>
            <a:off x="7252138" y="437493"/>
            <a:ext cx="1718441" cy="276999"/>
          </a:xfrm>
          <a:prstGeom prst="rect">
            <a:avLst/>
          </a:prstGeom>
          <a:noFill/>
        </p:spPr>
        <p:txBody>
          <a:bodyPr wrap="square" rtlCol="0">
            <a:spAutoFit/>
          </a:bodyPr>
          <a:lstStyle/>
          <a:p>
            <a:r>
              <a:rPr lang="en-US" sz="1200" dirty="0"/>
              <a:t>NEMA 17 stepper motor</a:t>
            </a:r>
          </a:p>
        </p:txBody>
      </p:sp>
    </p:spTree>
    <p:extLst>
      <p:ext uri="{BB962C8B-B14F-4D97-AF65-F5344CB8AC3E}">
        <p14:creationId xmlns:p14="http://schemas.microsoft.com/office/powerpoint/2010/main" val="14461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68B39-3AC7-44C1-A2FB-C4C63B2B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87" y="305236"/>
            <a:ext cx="6122276" cy="4081517"/>
          </a:xfrm>
          <a:prstGeom prst="rect">
            <a:avLst/>
          </a:prstGeom>
        </p:spPr>
      </p:pic>
      <p:pic>
        <p:nvPicPr>
          <p:cNvPr id="5" name="Picture 4">
            <a:extLst>
              <a:ext uri="{FF2B5EF4-FFF2-40B4-BE49-F238E27FC236}">
                <a16:creationId xmlns:a16="http://schemas.microsoft.com/office/drawing/2014/main" id="{E2FC4DF8-0FB2-4FCC-BCAD-4C4478E53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34" y="2928007"/>
            <a:ext cx="5398375" cy="3598917"/>
          </a:xfrm>
          <a:prstGeom prst="rect">
            <a:avLst/>
          </a:prstGeom>
        </p:spPr>
      </p:pic>
    </p:spTree>
    <p:extLst>
      <p:ext uri="{BB962C8B-B14F-4D97-AF65-F5344CB8AC3E}">
        <p14:creationId xmlns:p14="http://schemas.microsoft.com/office/powerpoint/2010/main" val="281188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C6CA-6EC7-4182-9E72-53A255A64A42}"/>
              </a:ext>
            </a:extLst>
          </p:cNvPr>
          <p:cNvSpPr>
            <a:spLocks noGrp="1"/>
          </p:cNvSpPr>
          <p:nvPr>
            <p:ph type="title"/>
          </p:nvPr>
        </p:nvSpPr>
        <p:spPr/>
        <p:txBody>
          <a:bodyPr/>
          <a:lstStyle/>
          <a:p>
            <a:r>
              <a:rPr lang="en-US" dirty="0"/>
              <a:t>Winch module BOM</a:t>
            </a:r>
          </a:p>
        </p:txBody>
      </p:sp>
      <p:pic>
        <p:nvPicPr>
          <p:cNvPr id="4" name="Picture 3">
            <a:extLst>
              <a:ext uri="{FF2B5EF4-FFF2-40B4-BE49-F238E27FC236}">
                <a16:creationId xmlns:a16="http://schemas.microsoft.com/office/drawing/2014/main" id="{41F92A43-957A-4DFC-AF51-7F09F14BC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 y="1635510"/>
            <a:ext cx="10885256" cy="4010619"/>
          </a:xfrm>
          <a:prstGeom prst="rect">
            <a:avLst/>
          </a:prstGeom>
        </p:spPr>
      </p:pic>
    </p:spTree>
    <p:extLst>
      <p:ext uri="{BB962C8B-B14F-4D97-AF65-F5344CB8AC3E}">
        <p14:creationId xmlns:p14="http://schemas.microsoft.com/office/powerpoint/2010/main" val="270214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D640-A995-4090-9B59-6A1AEA795830}"/>
              </a:ext>
            </a:extLst>
          </p:cNvPr>
          <p:cNvSpPr>
            <a:spLocks noGrp="1"/>
          </p:cNvSpPr>
          <p:nvPr>
            <p:ph type="title"/>
          </p:nvPr>
        </p:nvSpPr>
        <p:spPr/>
        <p:txBody>
          <a:bodyPr/>
          <a:lstStyle/>
          <a:p>
            <a:r>
              <a:rPr lang="en-US" dirty="0"/>
              <a:t>Research, planning, scope</a:t>
            </a:r>
          </a:p>
        </p:txBody>
      </p:sp>
    </p:spTree>
    <p:extLst>
      <p:ext uri="{BB962C8B-B14F-4D97-AF65-F5344CB8AC3E}">
        <p14:creationId xmlns:p14="http://schemas.microsoft.com/office/powerpoint/2010/main" val="257289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346D-7D31-4022-82B2-F9A7E977F16A}"/>
              </a:ext>
            </a:extLst>
          </p:cNvPr>
          <p:cNvSpPr>
            <a:spLocks noGrp="1"/>
          </p:cNvSpPr>
          <p:nvPr>
            <p:ph type="title"/>
          </p:nvPr>
        </p:nvSpPr>
        <p:spPr/>
        <p:txBody>
          <a:bodyPr/>
          <a:lstStyle/>
          <a:p>
            <a:r>
              <a:rPr lang="en-US" dirty="0"/>
              <a:t>Structural schematic</a:t>
            </a:r>
          </a:p>
        </p:txBody>
      </p:sp>
      <p:pic>
        <p:nvPicPr>
          <p:cNvPr id="5" name="Picture 4">
            <a:extLst>
              <a:ext uri="{FF2B5EF4-FFF2-40B4-BE49-F238E27FC236}">
                <a16:creationId xmlns:a16="http://schemas.microsoft.com/office/drawing/2014/main" id="{70EDE601-CD96-4585-BC48-876E8820E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6" y="1421698"/>
            <a:ext cx="5481641" cy="5248057"/>
          </a:xfrm>
          <a:prstGeom prst="rect">
            <a:avLst/>
          </a:prstGeom>
        </p:spPr>
      </p:pic>
      <p:cxnSp>
        <p:nvCxnSpPr>
          <p:cNvPr id="7" name="Straight Connector 6">
            <a:extLst>
              <a:ext uri="{FF2B5EF4-FFF2-40B4-BE49-F238E27FC236}">
                <a16:creationId xmlns:a16="http://schemas.microsoft.com/office/drawing/2014/main" id="{321F116F-EBFE-4A20-BB2E-6FF076A6A8C4}"/>
              </a:ext>
            </a:extLst>
          </p:cNvPr>
          <p:cNvCxnSpPr/>
          <p:nvPr/>
        </p:nvCxnSpPr>
        <p:spPr>
          <a:xfrm flipH="1">
            <a:off x="1671145" y="2088931"/>
            <a:ext cx="1158766" cy="273925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7D05DA-5750-4040-8284-F2B19252A07B}"/>
              </a:ext>
            </a:extLst>
          </p:cNvPr>
          <p:cNvSpPr txBox="1"/>
          <p:nvPr/>
        </p:nvSpPr>
        <p:spPr>
          <a:xfrm>
            <a:off x="2218997" y="3458560"/>
            <a:ext cx="1288831" cy="830997"/>
          </a:xfrm>
          <a:prstGeom prst="rect">
            <a:avLst/>
          </a:prstGeom>
          <a:noFill/>
        </p:spPr>
        <p:txBody>
          <a:bodyPr wrap="square" rtlCol="0">
            <a:spAutoFit/>
          </a:bodyPr>
          <a:lstStyle/>
          <a:p>
            <a:r>
              <a:rPr lang="en-US" sz="1200" b="1" dirty="0"/>
              <a:t>400mm</a:t>
            </a:r>
          </a:p>
          <a:p>
            <a:r>
              <a:rPr lang="en-US" sz="1200" dirty="0"/>
              <a:t>between pulleys (and string exit points)</a:t>
            </a:r>
          </a:p>
        </p:txBody>
      </p:sp>
      <p:cxnSp>
        <p:nvCxnSpPr>
          <p:cNvPr id="12" name="Straight Connector 11">
            <a:extLst>
              <a:ext uri="{FF2B5EF4-FFF2-40B4-BE49-F238E27FC236}">
                <a16:creationId xmlns:a16="http://schemas.microsoft.com/office/drawing/2014/main" id="{B7039A0C-0579-4D1A-989D-2EE22B7D1E10}"/>
              </a:ext>
            </a:extLst>
          </p:cNvPr>
          <p:cNvCxnSpPr>
            <a:cxnSpLocks/>
          </p:cNvCxnSpPr>
          <p:nvPr/>
        </p:nvCxnSpPr>
        <p:spPr>
          <a:xfrm>
            <a:off x="2829911" y="2088931"/>
            <a:ext cx="2674226" cy="123759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DDFD7-E8E7-43B1-BF65-2BB04FEB78D2}"/>
              </a:ext>
            </a:extLst>
          </p:cNvPr>
          <p:cNvCxnSpPr>
            <a:cxnSpLocks/>
          </p:cNvCxnSpPr>
          <p:nvPr/>
        </p:nvCxnSpPr>
        <p:spPr>
          <a:xfrm flipH="1" flipV="1">
            <a:off x="1671145" y="4828189"/>
            <a:ext cx="2703786" cy="11508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AC987F-E6D8-4755-A871-475B13C4761D}"/>
              </a:ext>
            </a:extLst>
          </p:cNvPr>
          <p:cNvCxnSpPr>
            <a:cxnSpLocks/>
          </p:cNvCxnSpPr>
          <p:nvPr/>
        </p:nvCxnSpPr>
        <p:spPr>
          <a:xfrm flipH="1">
            <a:off x="4374931" y="3311701"/>
            <a:ext cx="1129206" cy="26673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83DB9B2-3BAC-4348-AA0C-A8DE317E4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77" y="767775"/>
            <a:ext cx="4195623" cy="3796602"/>
          </a:xfrm>
          <a:prstGeom prst="rect">
            <a:avLst/>
          </a:prstGeom>
        </p:spPr>
      </p:pic>
      <p:sp>
        <p:nvSpPr>
          <p:cNvPr id="23" name="TextBox 22">
            <a:extLst>
              <a:ext uri="{FF2B5EF4-FFF2-40B4-BE49-F238E27FC236}">
                <a16:creationId xmlns:a16="http://schemas.microsoft.com/office/drawing/2014/main" id="{AA09AA42-259F-4EBA-AC27-9A0F9BBD9F05}"/>
              </a:ext>
            </a:extLst>
          </p:cNvPr>
          <p:cNvSpPr txBox="1"/>
          <p:nvPr/>
        </p:nvSpPr>
        <p:spPr>
          <a:xfrm>
            <a:off x="6594559" y="4728148"/>
            <a:ext cx="52650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Uses 2020 aluminum extrusion for easy assembly (corner brackets for frame connections not shown).</a:t>
            </a:r>
          </a:p>
          <a:p>
            <a:pPr marL="285750" indent="-285750">
              <a:buFont typeface="Arial" panose="020B0604020202020204" pitchFamily="34" charset="0"/>
              <a:buChar char="•"/>
            </a:pPr>
            <a:r>
              <a:rPr lang="en-US" dirty="0"/>
              <a:t>~70 cm x 70 cm footprint</a:t>
            </a:r>
          </a:p>
          <a:p>
            <a:pPr marL="285750" indent="-285750">
              <a:buFont typeface="Arial" panose="020B0604020202020204" pitchFamily="34" charset="0"/>
              <a:buChar char="•"/>
            </a:pPr>
            <a:r>
              <a:rPr lang="en-US" dirty="0"/>
              <a:t>Distance between pulleys can change but calculations for cable lengths in Python program will need to be adjusted</a:t>
            </a:r>
          </a:p>
          <a:p>
            <a:pPr marL="285750" indent="-285750">
              <a:buFont typeface="Arial" panose="020B0604020202020204" pitchFamily="34" charset="0"/>
              <a:buChar char="•"/>
            </a:pPr>
            <a:r>
              <a:rPr lang="en-US" dirty="0"/>
              <a:t>Pulleys are labeled for reference in code</a:t>
            </a:r>
          </a:p>
        </p:txBody>
      </p:sp>
      <p:cxnSp>
        <p:nvCxnSpPr>
          <p:cNvPr id="25" name="Straight Arrow Connector 24">
            <a:extLst>
              <a:ext uri="{FF2B5EF4-FFF2-40B4-BE49-F238E27FC236}">
                <a16:creationId xmlns:a16="http://schemas.microsoft.com/office/drawing/2014/main" id="{2567A757-6188-442B-B8FE-C5367149356A}"/>
              </a:ext>
            </a:extLst>
          </p:cNvPr>
          <p:cNvCxnSpPr>
            <a:cxnSpLocks/>
          </p:cNvCxnSpPr>
          <p:nvPr/>
        </p:nvCxnSpPr>
        <p:spPr>
          <a:xfrm flipH="1">
            <a:off x="5222329" y="4615355"/>
            <a:ext cx="622737" cy="60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7D1F64-ADF6-48DA-A849-1134DDC7EA46}"/>
              </a:ext>
            </a:extLst>
          </p:cNvPr>
          <p:cNvSpPr txBox="1"/>
          <p:nvPr/>
        </p:nvSpPr>
        <p:spPr>
          <a:xfrm>
            <a:off x="5912069" y="4248807"/>
            <a:ext cx="1005052" cy="461665"/>
          </a:xfrm>
          <a:prstGeom prst="rect">
            <a:avLst/>
          </a:prstGeom>
          <a:noFill/>
        </p:spPr>
        <p:txBody>
          <a:bodyPr wrap="square" rtlCol="0">
            <a:spAutoFit/>
          </a:bodyPr>
          <a:lstStyle/>
          <a:p>
            <a:r>
              <a:rPr lang="en-US" sz="1200" dirty="0"/>
              <a:t>Electronics boards</a:t>
            </a:r>
          </a:p>
        </p:txBody>
      </p:sp>
      <p:sp>
        <p:nvSpPr>
          <p:cNvPr id="28" name="TextBox 27">
            <a:extLst>
              <a:ext uri="{FF2B5EF4-FFF2-40B4-BE49-F238E27FC236}">
                <a16:creationId xmlns:a16="http://schemas.microsoft.com/office/drawing/2014/main" id="{9B2239AE-5F8B-4356-B646-7F36931D6F1C}"/>
              </a:ext>
            </a:extLst>
          </p:cNvPr>
          <p:cNvSpPr txBox="1"/>
          <p:nvPr/>
        </p:nvSpPr>
        <p:spPr>
          <a:xfrm>
            <a:off x="1161554" y="5159265"/>
            <a:ext cx="442588" cy="369332"/>
          </a:xfrm>
          <a:prstGeom prst="rect">
            <a:avLst/>
          </a:prstGeom>
          <a:noFill/>
        </p:spPr>
        <p:txBody>
          <a:bodyPr wrap="square" rtlCol="0">
            <a:spAutoFit/>
          </a:bodyPr>
          <a:lstStyle/>
          <a:p>
            <a:r>
              <a:rPr lang="en-US" b="1" dirty="0"/>
              <a:t>A</a:t>
            </a:r>
          </a:p>
        </p:txBody>
      </p:sp>
      <p:sp>
        <p:nvSpPr>
          <p:cNvPr id="29" name="TextBox 28">
            <a:extLst>
              <a:ext uri="{FF2B5EF4-FFF2-40B4-BE49-F238E27FC236}">
                <a16:creationId xmlns:a16="http://schemas.microsoft.com/office/drawing/2014/main" id="{0B3C4F2E-379D-4752-9F43-29AD1EB37300}"/>
              </a:ext>
            </a:extLst>
          </p:cNvPr>
          <p:cNvSpPr txBox="1"/>
          <p:nvPr/>
        </p:nvSpPr>
        <p:spPr>
          <a:xfrm>
            <a:off x="4021681" y="6183306"/>
            <a:ext cx="442588" cy="369332"/>
          </a:xfrm>
          <a:prstGeom prst="rect">
            <a:avLst/>
          </a:prstGeom>
          <a:noFill/>
        </p:spPr>
        <p:txBody>
          <a:bodyPr wrap="square" rtlCol="0">
            <a:spAutoFit/>
          </a:bodyPr>
          <a:lstStyle/>
          <a:p>
            <a:r>
              <a:rPr lang="en-US" b="1" dirty="0"/>
              <a:t>B</a:t>
            </a:r>
          </a:p>
        </p:txBody>
      </p:sp>
      <p:sp>
        <p:nvSpPr>
          <p:cNvPr id="30" name="TextBox 29">
            <a:extLst>
              <a:ext uri="{FF2B5EF4-FFF2-40B4-BE49-F238E27FC236}">
                <a16:creationId xmlns:a16="http://schemas.microsoft.com/office/drawing/2014/main" id="{2FF4C82F-099F-4E95-A228-60D0BF30C4EA}"/>
              </a:ext>
            </a:extLst>
          </p:cNvPr>
          <p:cNvSpPr txBox="1"/>
          <p:nvPr/>
        </p:nvSpPr>
        <p:spPr>
          <a:xfrm>
            <a:off x="2173174" y="1590672"/>
            <a:ext cx="442588" cy="369332"/>
          </a:xfrm>
          <a:prstGeom prst="rect">
            <a:avLst/>
          </a:prstGeom>
          <a:noFill/>
        </p:spPr>
        <p:txBody>
          <a:bodyPr wrap="square" rtlCol="0">
            <a:spAutoFit/>
          </a:bodyPr>
          <a:lstStyle/>
          <a:p>
            <a:r>
              <a:rPr lang="en-US" b="1" dirty="0"/>
              <a:t>C</a:t>
            </a:r>
          </a:p>
        </p:txBody>
      </p:sp>
      <p:sp>
        <p:nvSpPr>
          <p:cNvPr id="31" name="TextBox 30">
            <a:extLst>
              <a:ext uri="{FF2B5EF4-FFF2-40B4-BE49-F238E27FC236}">
                <a16:creationId xmlns:a16="http://schemas.microsoft.com/office/drawing/2014/main" id="{43B9F417-C99C-474C-B20C-3FA10F8F1CE2}"/>
              </a:ext>
            </a:extLst>
          </p:cNvPr>
          <p:cNvSpPr txBox="1"/>
          <p:nvPr/>
        </p:nvSpPr>
        <p:spPr>
          <a:xfrm>
            <a:off x="5745193" y="2728509"/>
            <a:ext cx="442588" cy="369332"/>
          </a:xfrm>
          <a:prstGeom prst="rect">
            <a:avLst/>
          </a:prstGeom>
          <a:noFill/>
        </p:spPr>
        <p:txBody>
          <a:bodyPr wrap="square" rtlCol="0">
            <a:spAutoFit/>
          </a:bodyPr>
          <a:lstStyle/>
          <a:p>
            <a:r>
              <a:rPr lang="en-US" b="1" dirty="0"/>
              <a:t>D</a:t>
            </a:r>
          </a:p>
        </p:txBody>
      </p:sp>
    </p:spTree>
    <p:extLst>
      <p:ext uri="{BB962C8B-B14F-4D97-AF65-F5344CB8AC3E}">
        <p14:creationId xmlns:p14="http://schemas.microsoft.com/office/powerpoint/2010/main" val="47689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563B7-2680-4EF5-98DC-93B8E4856A3D}"/>
              </a:ext>
            </a:extLst>
          </p:cNvPr>
          <p:cNvPicPr>
            <a:picLocks noChangeAspect="1"/>
          </p:cNvPicPr>
          <p:nvPr/>
        </p:nvPicPr>
        <p:blipFill rotWithShape="1">
          <a:blip r:embed="rId2">
            <a:extLst>
              <a:ext uri="{28A0092B-C50C-407E-A947-70E740481C1C}">
                <a14:useLocalDpi xmlns:a14="http://schemas.microsoft.com/office/drawing/2010/main" val="0"/>
              </a:ext>
            </a:extLst>
          </a:blip>
          <a:srcRect l="14260" r="12549"/>
          <a:stretch/>
        </p:blipFill>
        <p:spPr>
          <a:xfrm>
            <a:off x="362608" y="842364"/>
            <a:ext cx="5679527" cy="5173272"/>
          </a:xfrm>
          <a:prstGeom prst="rect">
            <a:avLst/>
          </a:prstGeom>
        </p:spPr>
      </p:pic>
      <p:pic>
        <p:nvPicPr>
          <p:cNvPr id="5" name="Picture 4">
            <a:extLst>
              <a:ext uri="{FF2B5EF4-FFF2-40B4-BE49-F238E27FC236}">
                <a16:creationId xmlns:a16="http://schemas.microsoft.com/office/drawing/2014/main" id="{B98D5CB8-25D2-41E1-808C-93E92CFC5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140" y="204951"/>
            <a:ext cx="4664622" cy="3109748"/>
          </a:xfrm>
          <a:prstGeom prst="rect">
            <a:avLst/>
          </a:prstGeom>
        </p:spPr>
      </p:pic>
      <p:pic>
        <p:nvPicPr>
          <p:cNvPr id="9" name="Picture 8">
            <a:extLst>
              <a:ext uri="{FF2B5EF4-FFF2-40B4-BE49-F238E27FC236}">
                <a16:creationId xmlns:a16="http://schemas.microsoft.com/office/drawing/2014/main" id="{B8228DD9-85DB-4B80-B62D-5E663E69E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140" y="3533228"/>
            <a:ext cx="4664622" cy="3109748"/>
          </a:xfrm>
          <a:prstGeom prst="rect">
            <a:avLst/>
          </a:prstGeom>
        </p:spPr>
      </p:pic>
      <p:sp>
        <p:nvSpPr>
          <p:cNvPr id="10" name="TextBox 9">
            <a:extLst>
              <a:ext uri="{FF2B5EF4-FFF2-40B4-BE49-F238E27FC236}">
                <a16:creationId xmlns:a16="http://schemas.microsoft.com/office/drawing/2014/main" id="{07A6444D-3EF0-42B7-8CD5-18495B1D02AA}"/>
              </a:ext>
            </a:extLst>
          </p:cNvPr>
          <p:cNvSpPr txBox="1"/>
          <p:nvPr/>
        </p:nvSpPr>
        <p:spPr>
          <a:xfrm>
            <a:off x="429610" y="6191908"/>
            <a:ext cx="5037082" cy="276999"/>
          </a:xfrm>
          <a:prstGeom prst="rect">
            <a:avLst/>
          </a:prstGeom>
          <a:noFill/>
        </p:spPr>
        <p:txBody>
          <a:bodyPr wrap="square" rtlCol="0">
            <a:spAutoFit/>
          </a:bodyPr>
          <a:lstStyle/>
          <a:p>
            <a:r>
              <a:rPr lang="en-US" sz="1200" dirty="0"/>
              <a:t>*4</a:t>
            </a:r>
            <a:r>
              <a:rPr lang="en-US" sz="1200" baseline="30000" dirty="0"/>
              <a:t>th</a:t>
            </a:r>
            <a:r>
              <a:rPr lang="en-US" sz="1200" dirty="0"/>
              <a:t> module not yet added</a:t>
            </a:r>
          </a:p>
        </p:txBody>
      </p:sp>
    </p:spTree>
    <p:extLst>
      <p:ext uri="{BB962C8B-B14F-4D97-AF65-F5344CB8AC3E}">
        <p14:creationId xmlns:p14="http://schemas.microsoft.com/office/powerpoint/2010/main" val="2134267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7474-B47A-4A23-B6A5-154A3EC0E5C8}"/>
              </a:ext>
            </a:extLst>
          </p:cNvPr>
          <p:cNvSpPr>
            <a:spLocks noGrp="1"/>
          </p:cNvSpPr>
          <p:nvPr>
            <p:ph type="title"/>
          </p:nvPr>
        </p:nvSpPr>
        <p:spPr/>
        <p:txBody>
          <a:bodyPr/>
          <a:lstStyle/>
          <a:p>
            <a:r>
              <a:rPr lang="en-US" dirty="0"/>
              <a:t>Electronics/hardware</a:t>
            </a:r>
          </a:p>
        </p:txBody>
      </p:sp>
    </p:spTree>
    <p:extLst>
      <p:ext uri="{BB962C8B-B14F-4D97-AF65-F5344CB8AC3E}">
        <p14:creationId xmlns:p14="http://schemas.microsoft.com/office/powerpoint/2010/main" val="78005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C5FB-3CDE-4890-909A-05304F85E976}"/>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4BE621BB-7154-4BA1-B517-A61770321903}"/>
              </a:ext>
            </a:extLst>
          </p:cNvPr>
          <p:cNvSpPr>
            <a:spLocks noGrp="1"/>
          </p:cNvSpPr>
          <p:nvPr>
            <p:ph idx="1"/>
          </p:nvPr>
        </p:nvSpPr>
        <p:spPr>
          <a:xfrm>
            <a:off x="838200" y="1645583"/>
            <a:ext cx="5448300" cy="4351338"/>
          </a:xfrm>
        </p:spPr>
        <p:txBody>
          <a:bodyPr>
            <a:normAutofit/>
          </a:bodyPr>
          <a:lstStyle/>
          <a:p>
            <a:r>
              <a:rPr lang="en-US" sz="2200" dirty="0"/>
              <a:t>Arduino Uno</a:t>
            </a:r>
          </a:p>
          <a:p>
            <a:r>
              <a:rPr lang="en-US" sz="2200" dirty="0"/>
              <a:t>A4988 stepper motor drivers (1 per motor)</a:t>
            </a:r>
          </a:p>
          <a:p>
            <a:r>
              <a:rPr lang="en-US" sz="2200" dirty="0"/>
              <a:t>AS5600 magnetic encoder (1 per pulley)</a:t>
            </a:r>
          </a:p>
          <a:p>
            <a:r>
              <a:rPr lang="en-US" sz="2200" dirty="0"/>
              <a:t>I2C multiplexer</a:t>
            </a:r>
          </a:p>
          <a:p>
            <a:r>
              <a:rPr lang="en-US" sz="1400" dirty="0"/>
              <a:t>100 µF capacitor</a:t>
            </a:r>
          </a:p>
          <a:p>
            <a:r>
              <a:rPr lang="en-US" sz="1400" dirty="0"/>
              <a:t>12V power supply</a:t>
            </a:r>
          </a:p>
        </p:txBody>
      </p:sp>
      <p:pic>
        <p:nvPicPr>
          <p:cNvPr id="112" name="Picture 111">
            <a:extLst>
              <a:ext uri="{FF2B5EF4-FFF2-40B4-BE49-F238E27FC236}">
                <a16:creationId xmlns:a16="http://schemas.microsoft.com/office/drawing/2014/main" id="{AE281386-DA4F-4BDB-9A81-A5B9C0DED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870" y="2689771"/>
            <a:ext cx="6051333" cy="4034222"/>
          </a:xfrm>
          <a:prstGeom prst="rect">
            <a:avLst/>
          </a:prstGeom>
        </p:spPr>
      </p:pic>
    </p:spTree>
    <p:extLst>
      <p:ext uri="{BB962C8B-B14F-4D97-AF65-F5344CB8AC3E}">
        <p14:creationId xmlns:p14="http://schemas.microsoft.com/office/powerpoint/2010/main" val="38112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C5FB-3CDE-4890-909A-05304F85E976}"/>
              </a:ext>
            </a:extLst>
          </p:cNvPr>
          <p:cNvSpPr>
            <a:spLocks noGrp="1"/>
          </p:cNvSpPr>
          <p:nvPr>
            <p:ph type="title"/>
          </p:nvPr>
        </p:nvSpPr>
        <p:spPr>
          <a:xfrm>
            <a:off x="838200" y="86100"/>
            <a:ext cx="10515600" cy="1325563"/>
          </a:xfrm>
        </p:spPr>
        <p:txBody>
          <a:bodyPr/>
          <a:lstStyle/>
          <a:p>
            <a:r>
              <a:rPr lang="en-US" dirty="0"/>
              <a:t>I2C and encoders schematic</a:t>
            </a:r>
          </a:p>
        </p:txBody>
      </p:sp>
      <p:pic>
        <p:nvPicPr>
          <p:cNvPr id="9" name="Picture 8">
            <a:extLst>
              <a:ext uri="{FF2B5EF4-FFF2-40B4-BE49-F238E27FC236}">
                <a16:creationId xmlns:a16="http://schemas.microsoft.com/office/drawing/2014/main" id="{452D5692-B66D-4F47-A8D2-8A2481D69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957" y="1087522"/>
            <a:ext cx="4437993" cy="4437993"/>
          </a:xfrm>
          <a:prstGeom prst="rect">
            <a:avLst/>
          </a:prstGeom>
        </p:spPr>
      </p:pic>
      <p:pic>
        <p:nvPicPr>
          <p:cNvPr id="7" name="Picture 6">
            <a:extLst>
              <a:ext uri="{FF2B5EF4-FFF2-40B4-BE49-F238E27FC236}">
                <a16:creationId xmlns:a16="http://schemas.microsoft.com/office/drawing/2014/main" id="{370E1090-559C-4026-BD5E-A7A1277077E8}"/>
              </a:ext>
            </a:extLst>
          </p:cNvPr>
          <p:cNvPicPr>
            <a:picLocks noChangeAspect="1"/>
          </p:cNvPicPr>
          <p:nvPr/>
        </p:nvPicPr>
        <p:blipFill rotWithShape="1">
          <a:blip r:embed="rId3">
            <a:extLst>
              <a:ext uri="{28A0092B-C50C-407E-A947-70E740481C1C}">
                <a14:useLocalDpi xmlns:a14="http://schemas.microsoft.com/office/drawing/2010/main" val="0"/>
              </a:ext>
            </a:extLst>
          </a:blip>
          <a:srcRect l="29724" t="16815" r="26327" b="16688"/>
          <a:stretch/>
        </p:blipFill>
        <p:spPr>
          <a:xfrm>
            <a:off x="5860830" y="1871762"/>
            <a:ext cx="1029355" cy="1557456"/>
          </a:xfrm>
          <a:prstGeom prst="rect">
            <a:avLst/>
          </a:prstGeom>
        </p:spPr>
      </p:pic>
      <p:cxnSp>
        <p:nvCxnSpPr>
          <p:cNvPr id="11" name="Straight Connector 10">
            <a:extLst>
              <a:ext uri="{FF2B5EF4-FFF2-40B4-BE49-F238E27FC236}">
                <a16:creationId xmlns:a16="http://schemas.microsoft.com/office/drawing/2014/main" id="{6F4DDABB-7B6D-4F02-A0A5-426223E1982E}"/>
              </a:ext>
            </a:extLst>
          </p:cNvPr>
          <p:cNvCxnSpPr>
            <a:cxnSpLocks/>
          </p:cNvCxnSpPr>
          <p:nvPr/>
        </p:nvCxnSpPr>
        <p:spPr>
          <a:xfrm>
            <a:off x="4757245" y="1527068"/>
            <a:ext cx="445375"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D0E7BC8-FA27-4090-B9F9-AFC90ECEE8C7}"/>
              </a:ext>
            </a:extLst>
          </p:cNvPr>
          <p:cNvCxnSpPr>
            <a:cxnSpLocks/>
          </p:cNvCxnSpPr>
          <p:nvPr/>
        </p:nvCxnSpPr>
        <p:spPr>
          <a:xfrm>
            <a:off x="4757245" y="1636633"/>
            <a:ext cx="585951"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7262D81-25C1-47A0-8265-97394AA08784}"/>
              </a:ext>
            </a:extLst>
          </p:cNvPr>
          <p:cNvSpPr txBox="1"/>
          <p:nvPr/>
        </p:nvSpPr>
        <p:spPr>
          <a:xfrm>
            <a:off x="4471494" y="1285131"/>
            <a:ext cx="508438" cy="276999"/>
          </a:xfrm>
          <a:prstGeom prst="rect">
            <a:avLst/>
          </a:prstGeom>
          <a:noFill/>
        </p:spPr>
        <p:txBody>
          <a:bodyPr wrap="square" rtlCol="0">
            <a:spAutoFit/>
          </a:bodyPr>
          <a:lstStyle/>
          <a:p>
            <a:r>
              <a:rPr lang="en-US" sz="1200" dirty="0"/>
              <a:t>5V</a:t>
            </a:r>
          </a:p>
        </p:txBody>
      </p:sp>
      <p:sp>
        <p:nvSpPr>
          <p:cNvPr id="15" name="TextBox 14">
            <a:extLst>
              <a:ext uri="{FF2B5EF4-FFF2-40B4-BE49-F238E27FC236}">
                <a16:creationId xmlns:a16="http://schemas.microsoft.com/office/drawing/2014/main" id="{D3C057BE-8114-4576-A3D7-9464A9FC3AC3}"/>
              </a:ext>
            </a:extLst>
          </p:cNvPr>
          <p:cNvSpPr txBox="1"/>
          <p:nvPr/>
        </p:nvSpPr>
        <p:spPr>
          <a:xfrm>
            <a:off x="4420913" y="1621239"/>
            <a:ext cx="508438" cy="276999"/>
          </a:xfrm>
          <a:prstGeom prst="rect">
            <a:avLst/>
          </a:prstGeom>
          <a:noFill/>
        </p:spPr>
        <p:txBody>
          <a:bodyPr wrap="square" rtlCol="0">
            <a:spAutoFit/>
          </a:bodyPr>
          <a:lstStyle/>
          <a:p>
            <a:r>
              <a:rPr lang="en-US" sz="1200" dirty="0"/>
              <a:t>GND</a:t>
            </a:r>
          </a:p>
        </p:txBody>
      </p:sp>
      <p:cxnSp>
        <p:nvCxnSpPr>
          <p:cNvPr id="16" name="Straight Connector 15">
            <a:extLst>
              <a:ext uri="{FF2B5EF4-FFF2-40B4-BE49-F238E27FC236}">
                <a16:creationId xmlns:a16="http://schemas.microsoft.com/office/drawing/2014/main" id="{4315454C-3635-4437-9A3D-FA5DEC3AB575}"/>
              </a:ext>
            </a:extLst>
          </p:cNvPr>
          <p:cNvCxnSpPr>
            <a:cxnSpLocks/>
          </p:cNvCxnSpPr>
          <p:nvPr/>
        </p:nvCxnSpPr>
        <p:spPr>
          <a:xfrm>
            <a:off x="5152039" y="1899991"/>
            <a:ext cx="661495" cy="62969"/>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6FC2B75-3624-4068-AD48-57D523DDD7C2}"/>
              </a:ext>
            </a:extLst>
          </p:cNvPr>
          <p:cNvCxnSpPr>
            <a:cxnSpLocks/>
          </p:cNvCxnSpPr>
          <p:nvPr/>
        </p:nvCxnSpPr>
        <p:spPr>
          <a:xfrm>
            <a:off x="5309037" y="2029963"/>
            <a:ext cx="504497" cy="35473"/>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59F5417-1F43-47A7-BE87-5112B80A5D51}"/>
              </a:ext>
            </a:extLst>
          </p:cNvPr>
          <p:cNvCxnSpPr>
            <a:cxnSpLocks/>
          </p:cNvCxnSpPr>
          <p:nvPr/>
        </p:nvCxnSpPr>
        <p:spPr>
          <a:xfrm>
            <a:off x="4360808" y="2202069"/>
            <a:ext cx="1452726"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97E670-E5DC-43E3-AFED-E5D4433D48A6}"/>
              </a:ext>
            </a:extLst>
          </p:cNvPr>
          <p:cNvCxnSpPr>
            <a:cxnSpLocks/>
          </p:cNvCxnSpPr>
          <p:nvPr/>
        </p:nvCxnSpPr>
        <p:spPr>
          <a:xfrm>
            <a:off x="4360808" y="2342646"/>
            <a:ext cx="1452726"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5C087EE-0C7C-4F80-8C6E-3DDB829EEE46}"/>
              </a:ext>
            </a:extLst>
          </p:cNvPr>
          <p:cNvSpPr txBox="1"/>
          <p:nvPr/>
        </p:nvSpPr>
        <p:spPr>
          <a:xfrm>
            <a:off x="4043854" y="1899991"/>
            <a:ext cx="508438" cy="276999"/>
          </a:xfrm>
          <a:prstGeom prst="rect">
            <a:avLst/>
          </a:prstGeom>
          <a:noFill/>
        </p:spPr>
        <p:txBody>
          <a:bodyPr wrap="square" rtlCol="0">
            <a:spAutoFit/>
          </a:bodyPr>
          <a:lstStyle/>
          <a:p>
            <a:r>
              <a:rPr lang="en-US" sz="1200" dirty="0"/>
              <a:t>SDA</a:t>
            </a:r>
          </a:p>
        </p:txBody>
      </p:sp>
      <p:sp>
        <p:nvSpPr>
          <p:cNvPr id="32" name="TextBox 31">
            <a:extLst>
              <a:ext uri="{FF2B5EF4-FFF2-40B4-BE49-F238E27FC236}">
                <a16:creationId xmlns:a16="http://schemas.microsoft.com/office/drawing/2014/main" id="{BF528361-0EC7-45F5-952E-8B960CA00628}"/>
              </a:ext>
            </a:extLst>
          </p:cNvPr>
          <p:cNvSpPr txBox="1"/>
          <p:nvPr/>
        </p:nvSpPr>
        <p:spPr>
          <a:xfrm>
            <a:off x="4042211" y="2344723"/>
            <a:ext cx="508438" cy="276999"/>
          </a:xfrm>
          <a:prstGeom prst="rect">
            <a:avLst/>
          </a:prstGeom>
          <a:noFill/>
        </p:spPr>
        <p:txBody>
          <a:bodyPr wrap="square" rtlCol="0">
            <a:spAutoFit/>
          </a:bodyPr>
          <a:lstStyle/>
          <a:p>
            <a:r>
              <a:rPr lang="en-US" sz="1200" dirty="0"/>
              <a:t>SCL</a:t>
            </a:r>
          </a:p>
        </p:txBody>
      </p:sp>
      <p:pic>
        <p:nvPicPr>
          <p:cNvPr id="37" name="Picture 36">
            <a:extLst>
              <a:ext uri="{FF2B5EF4-FFF2-40B4-BE49-F238E27FC236}">
                <a16:creationId xmlns:a16="http://schemas.microsoft.com/office/drawing/2014/main" id="{31F17AB3-425A-4976-A031-2EF0BA702B39}"/>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3474892" y="2822854"/>
            <a:ext cx="1233833" cy="1212291"/>
          </a:xfrm>
          <a:prstGeom prst="rect">
            <a:avLst/>
          </a:prstGeom>
        </p:spPr>
      </p:pic>
      <p:cxnSp>
        <p:nvCxnSpPr>
          <p:cNvPr id="38" name="Straight Connector 37">
            <a:extLst>
              <a:ext uri="{FF2B5EF4-FFF2-40B4-BE49-F238E27FC236}">
                <a16:creationId xmlns:a16="http://schemas.microsoft.com/office/drawing/2014/main" id="{B13A39AF-A128-4E95-9E02-AF0D24A481AC}"/>
              </a:ext>
            </a:extLst>
          </p:cNvPr>
          <p:cNvCxnSpPr>
            <a:cxnSpLocks/>
          </p:cNvCxnSpPr>
          <p:nvPr/>
        </p:nvCxnSpPr>
        <p:spPr>
          <a:xfrm flipV="1">
            <a:off x="4722457" y="2962017"/>
            <a:ext cx="1063487" cy="504583"/>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0D5B9C4-A82D-450D-82B8-F660C423C700}"/>
              </a:ext>
            </a:extLst>
          </p:cNvPr>
          <p:cNvCxnSpPr>
            <a:cxnSpLocks/>
          </p:cNvCxnSpPr>
          <p:nvPr/>
        </p:nvCxnSpPr>
        <p:spPr>
          <a:xfrm flipV="1">
            <a:off x="4708725" y="3068435"/>
            <a:ext cx="1077219" cy="213966"/>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77721F8-B754-4A4C-B3A7-258B00607BD0}"/>
              </a:ext>
            </a:extLst>
          </p:cNvPr>
          <p:cNvCxnSpPr>
            <a:cxnSpLocks/>
          </p:cNvCxnSpPr>
          <p:nvPr/>
        </p:nvCxnSpPr>
        <p:spPr>
          <a:xfrm>
            <a:off x="3120497" y="3282401"/>
            <a:ext cx="354395" cy="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DC49D05-9D84-4D31-AC89-F61DDDA6D32C}"/>
              </a:ext>
            </a:extLst>
          </p:cNvPr>
          <p:cNvCxnSpPr>
            <a:cxnSpLocks/>
          </p:cNvCxnSpPr>
          <p:nvPr/>
        </p:nvCxnSpPr>
        <p:spPr>
          <a:xfrm flipV="1">
            <a:off x="3154656" y="2591528"/>
            <a:ext cx="0" cy="69087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0307332-3478-4969-AE20-8BE1C3DB3D1A}"/>
              </a:ext>
            </a:extLst>
          </p:cNvPr>
          <p:cNvCxnSpPr>
            <a:cxnSpLocks/>
          </p:cNvCxnSpPr>
          <p:nvPr/>
        </p:nvCxnSpPr>
        <p:spPr>
          <a:xfrm>
            <a:off x="3154656" y="2621722"/>
            <a:ext cx="2051905" cy="2876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35C81FE-FB65-4167-BA12-6876ACE5E53D}"/>
              </a:ext>
            </a:extLst>
          </p:cNvPr>
          <p:cNvCxnSpPr>
            <a:cxnSpLocks/>
          </p:cNvCxnSpPr>
          <p:nvPr/>
        </p:nvCxnSpPr>
        <p:spPr>
          <a:xfrm>
            <a:off x="3306817" y="3549228"/>
            <a:ext cx="16807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B03477D-ADAE-4B1B-A965-CBF4F8A11B8F}"/>
              </a:ext>
            </a:extLst>
          </p:cNvPr>
          <p:cNvCxnSpPr>
            <a:cxnSpLocks/>
          </p:cNvCxnSpPr>
          <p:nvPr/>
        </p:nvCxnSpPr>
        <p:spPr>
          <a:xfrm flipV="1">
            <a:off x="3334971" y="2761007"/>
            <a:ext cx="0" cy="80098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5396BAD-2BB3-4BE5-87DA-AE3A51A62E68}"/>
              </a:ext>
            </a:extLst>
          </p:cNvPr>
          <p:cNvCxnSpPr>
            <a:cxnSpLocks/>
          </p:cNvCxnSpPr>
          <p:nvPr/>
        </p:nvCxnSpPr>
        <p:spPr>
          <a:xfrm>
            <a:off x="3334971" y="2787327"/>
            <a:ext cx="2012166"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61" name="Picture 60">
            <a:extLst>
              <a:ext uri="{FF2B5EF4-FFF2-40B4-BE49-F238E27FC236}">
                <a16:creationId xmlns:a16="http://schemas.microsoft.com/office/drawing/2014/main" id="{5A73F632-778A-460F-995A-8B92F8D97449}"/>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3474892" y="4316252"/>
            <a:ext cx="1233833" cy="1212291"/>
          </a:xfrm>
          <a:prstGeom prst="rect">
            <a:avLst/>
          </a:prstGeom>
        </p:spPr>
      </p:pic>
      <p:cxnSp>
        <p:nvCxnSpPr>
          <p:cNvPr id="62" name="Straight Connector 61">
            <a:extLst>
              <a:ext uri="{FF2B5EF4-FFF2-40B4-BE49-F238E27FC236}">
                <a16:creationId xmlns:a16="http://schemas.microsoft.com/office/drawing/2014/main" id="{B618A955-F437-46E0-AE5A-F454EB7A7693}"/>
              </a:ext>
            </a:extLst>
          </p:cNvPr>
          <p:cNvCxnSpPr>
            <a:cxnSpLocks/>
          </p:cNvCxnSpPr>
          <p:nvPr/>
        </p:nvCxnSpPr>
        <p:spPr>
          <a:xfrm flipV="1">
            <a:off x="4722457" y="3203615"/>
            <a:ext cx="1205377" cy="1756384"/>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91A83A4-0791-4FB4-AA6E-BFD7C71FB3EC}"/>
              </a:ext>
            </a:extLst>
          </p:cNvPr>
          <p:cNvCxnSpPr>
            <a:cxnSpLocks/>
          </p:cNvCxnSpPr>
          <p:nvPr/>
        </p:nvCxnSpPr>
        <p:spPr>
          <a:xfrm flipV="1">
            <a:off x="4708725" y="3331462"/>
            <a:ext cx="1219109" cy="1444337"/>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725E17B-E95E-4675-B80E-51DB9A36972C}"/>
              </a:ext>
            </a:extLst>
          </p:cNvPr>
          <p:cNvCxnSpPr>
            <a:cxnSpLocks/>
          </p:cNvCxnSpPr>
          <p:nvPr/>
        </p:nvCxnSpPr>
        <p:spPr>
          <a:xfrm>
            <a:off x="3120497" y="4775799"/>
            <a:ext cx="354395" cy="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491A591-AC6B-44E5-97A6-75FC91FA9A82}"/>
              </a:ext>
            </a:extLst>
          </p:cNvPr>
          <p:cNvCxnSpPr>
            <a:cxnSpLocks/>
          </p:cNvCxnSpPr>
          <p:nvPr/>
        </p:nvCxnSpPr>
        <p:spPr>
          <a:xfrm flipV="1">
            <a:off x="3154656" y="4084926"/>
            <a:ext cx="0" cy="69087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99FA9E6-4428-4018-AB3B-4524A06DD53B}"/>
              </a:ext>
            </a:extLst>
          </p:cNvPr>
          <p:cNvCxnSpPr>
            <a:cxnSpLocks/>
          </p:cNvCxnSpPr>
          <p:nvPr/>
        </p:nvCxnSpPr>
        <p:spPr>
          <a:xfrm>
            <a:off x="3154656" y="4115120"/>
            <a:ext cx="2051905" cy="2876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A9CEF06-ACA3-44FA-AA6D-C3EB81C3A393}"/>
              </a:ext>
            </a:extLst>
          </p:cNvPr>
          <p:cNvCxnSpPr>
            <a:cxnSpLocks/>
          </p:cNvCxnSpPr>
          <p:nvPr/>
        </p:nvCxnSpPr>
        <p:spPr>
          <a:xfrm>
            <a:off x="3306817" y="5042626"/>
            <a:ext cx="16807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8E5DEB6-0FBB-4E1F-95CE-4A4EACA1ECF0}"/>
              </a:ext>
            </a:extLst>
          </p:cNvPr>
          <p:cNvCxnSpPr>
            <a:cxnSpLocks/>
          </p:cNvCxnSpPr>
          <p:nvPr/>
        </p:nvCxnSpPr>
        <p:spPr>
          <a:xfrm flipV="1">
            <a:off x="3334971" y="4254405"/>
            <a:ext cx="0" cy="80098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DB5A50A-EF02-4FA9-805B-8584931F2D73}"/>
              </a:ext>
            </a:extLst>
          </p:cNvPr>
          <p:cNvCxnSpPr>
            <a:cxnSpLocks/>
          </p:cNvCxnSpPr>
          <p:nvPr/>
        </p:nvCxnSpPr>
        <p:spPr>
          <a:xfrm>
            <a:off x="3334971" y="4280725"/>
            <a:ext cx="2012166"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72" name="Picture 71">
            <a:extLst>
              <a:ext uri="{FF2B5EF4-FFF2-40B4-BE49-F238E27FC236}">
                <a16:creationId xmlns:a16="http://schemas.microsoft.com/office/drawing/2014/main" id="{0385C0B8-F981-49DB-ABA3-D318E2D1A63D}"/>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5813534" y="5449596"/>
            <a:ext cx="1233833" cy="1212291"/>
          </a:xfrm>
          <a:prstGeom prst="rect">
            <a:avLst/>
          </a:prstGeom>
        </p:spPr>
      </p:pic>
      <p:cxnSp>
        <p:nvCxnSpPr>
          <p:cNvPr id="73" name="Straight Connector 72">
            <a:extLst>
              <a:ext uri="{FF2B5EF4-FFF2-40B4-BE49-F238E27FC236}">
                <a16:creationId xmlns:a16="http://schemas.microsoft.com/office/drawing/2014/main" id="{60DDFC84-C5A0-41BF-9C03-161ED1D50CD7}"/>
              </a:ext>
            </a:extLst>
          </p:cNvPr>
          <p:cNvCxnSpPr>
            <a:cxnSpLocks/>
          </p:cNvCxnSpPr>
          <p:nvPr/>
        </p:nvCxnSpPr>
        <p:spPr>
          <a:xfrm>
            <a:off x="7061099" y="6093343"/>
            <a:ext cx="683711"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A8572E3-1487-4E57-9C59-48BEEF8DE29A}"/>
              </a:ext>
            </a:extLst>
          </p:cNvPr>
          <p:cNvCxnSpPr>
            <a:cxnSpLocks/>
          </p:cNvCxnSpPr>
          <p:nvPr/>
        </p:nvCxnSpPr>
        <p:spPr>
          <a:xfrm>
            <a:off x="7047367" y="5909143"/>
            <a:ext cx="886629"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BE1C5F7-A37A-4293-A061-9CF673D1779D}"/>
              </a:ext>
            </a:extLst>
          </p:cNvPr>
          <p:cNvCxnSpPr>
            <a:cxnSpLocks/>
          </p:cNvCxnSpPr>
          <p:nvPr/>
        </p:nvCxnSpPr>
        <p:spPr>
          <a:xfrm>
            <a:off x="5169116" y="5909144"/>
            <a:ext cx="644418"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92F896B2-0EA1-4BFA-BE89-A611D4F0A476}"/>
              </a:ext>
            </a:extLst>
          </p:cNvPr>
          <p:cNvCxnSpPr>
            <a:cxnSpLocks/>
          </p:cNvCxnSpPr>
          <p:nvPr/>
        </p:nvCxnSpPr>
        <p:spPr>
          <a:xfrm flipV="1">
            <a:off x="5202620" y="4906720"/>
            <a:ext cx="0" cy="1002423"/>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2CAE555-AD29-4980-A889-C35B5391F7D7}"/>
              </a:ext>
            </a:extLst>
          </p:cNvPr>
          <p:cNvCxnSpPr>
            <a:cxnSpLocks/>
          </p:cNvCxnSpPr>
          <p:nvPr/>
        </p:nvCxnSpPr>
        <p:spPr>
          <a:xfrm>
            <a:off x="5343196" y="6175970"/>
            <a:ext cx="470338"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AF70A76-2D2C-4430-8FFA-8A9041C15B92}"/>
              </a:ext>
            </a:extLst>
          </p:cNvPr>
          <p:cNvCxnSpPr>
            <a:cxnSpLocks/>
          </p:cNvCxnSpPr>
          <p:nvPr/>
        </p:nvCxnSpPr>
        <p:spPr>
          <a:xfrm flipH="1" flipV="1">
            <a:off x="5309037" y="5042627"/>
            <a:ext cx="34159" cy="1158027"/>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207DA2EA-D9EF-4032-AD73-5DC2AA433CC9}"/>
              </a:ext>
            </a:extLst>
          </p:cNvPr>
          <p:cNvCxnSpPr>
            <a:cxnSpLocks/>
          </p:cNvCxnSpPr>
          <p:nvPr/>
        </p:nvCxnSpPr>
        <p:spPr>
          <a:xfrm>
            <a:off x="7908133" y="3203615"/>
            <a:ext cx="0" cy="2718402"/>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F970804-FB33-471A-997A-144F53D4EE5D}"/>
              </a:ext>
            </a:extLst>
          </p:cNvPr>
          <p:cNvCxnSpPr>
            <a:cxnSpLocks/>
          </p:cNvCxnSpPr>
          <p:nvPr/>
        </p:nvCxnSpPr>
        <p:spPr>
          <a:xfrm>
            <a:off x="6921062" y="3214308"/>
            <a:ext cx="1012934"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5418C3E0-20CB-4F67-B338-7914A9C2EDAE}"/>
              </a:ext>
            </a:extLst>
          </p:cNvPr>
          <p:cNvCxnSpPr>
            <a:cxnSpLocks/>
          </p:cNvCxnSpPr>
          <p:nvPr/>
        </p:nvCxnSpPr>
        <p:spPr>
          <a:xfrm>
            <a:off x="7696855" y="3306518"/>
            <a:ext cx="6184" cy="279301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F64AA75F-5AB5-4914-89CC-1DBAD763CDA2}"/>
              </a:ext>
            </a:extLst>
          </p:cNvPr>
          <p:cNvCxnSpPr>
            <a:cxnSpLocks/>
          </p:cNvCxnSpPr>
          <p:nvPr/>
        </p:nvCxnSpPr>
        <p:spPr>
          <a:xfrm>
            <a:off x="6921062" y="3331462"/>
            <a:ext cx="810016"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903E46A2-435B-47BD-B9CA-89CB3AD024D7}"/>
              </a:ext>
            </a:extLst>
          </p:cNvPr>
          <p:cNvSpPr txBox="1"/>
          <p:nvPr/>
        </p:nvSpPr>
        <p:spPr>
          <a:xfrm>
            <a:off x="8535713" y="1617953"/>
            <a:ext cx="2869324" cy="923330"/>
          </a:xfrm>
          <a:prstGeom prst="rect">
            <a:avLst/>
          </a:prstGeom>
          <a:noFill/>
        </p:spPr>
        <p:txBody>
          <a:bodyPr wrap="square" rtlCol="0">
            <a:spAutoFit/>
          </a:bodyPr>
          <a:lstStyle/>
          <a:p>
            <a:r>
              <a:rPr lang="en-US" dirty="0"/>
              <a:t>Can add up to 8 encoders easily with 1 I2C multiplexer in this method</a:t>
            </a:r>
          </a:p>
        </p:txBody>
      </p:sp>
    </p:spTree>
    <p:extLst>
      <p:ext uri="{BB962C8B-B14F-4D97-AF65-F5344CB8AC3E}">
        <p14:creationId xmlns:p14="http://schemas.microsoft.com/office/powerpoint/2010/main" val="252844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5E98-E15C-493C-BC86-5233C451DEEA}"/>
              </a:ext>
            </a:extLst>
          </p:cNvPr>
          <p:cNvSpPr>
            <a:spLocks noGrp="1"/>
          </p:cNvSpPr>
          <p:nvPr>
            <p:ph type="title"/>
          </p:nvPr>
        </p:nvSpPr>
        <p:spPr/>
        <p:txBody>
          <a:bodyPr/>
          <a:lstStyle/>
          <a:p>
            <a:r>
              <a:rPr lang="en-US" dirty="0"/>
              <a:t>Motor driver schematic</a:t>
            </a:r>
          </a:p>
        </p:txBody>
      </p:sp>
      <p:pic>
        <p:nvPicPr>
          <p:cNvPr id="4" name="Picture 3">
            <a:extLst>
              <a:ext uri="{FF2B5EF4-FFF2-40B4-BE49-F238E27FC236}">
                <a16:creationId xmlns:a16="http://schemas.microsoft.com/office/drawing/2014/main" id="{9F00A25C-1F32-447B-ACC4-BDD1A22C8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195" y="1476375"/>
            <a:ext cx="6934200" cy="3905250"/>
          </a:xfrm>
          <a:prstGeom prst="rect">
            <a:avLst/>
          </a:prstGeom>
        </p:spPr>
      </p:pic>
      <p:sp>
        <p:nvSpPr>
          <p:cNvPr id="5" name="TextBox 4">
            <a:extLst>
              <a:ext uri="{FF2B5EF4-FFF2-40B4-BE49-F238E27FC236}">
                <a16:creationId xmlns:a16="http://schemas.microsoft.com/office/drawing/2014/main" id="{09435267-C191-424E-A79B-BE96DB48BC70}"/>
              </a:ext>
            </a:extLst>
          </p:cNvPr>
          <p:cNvSpPr txBox="1"/>
          <p:nvPr/>
        </p:nvSpPr>
        <p:spPr>
          <a:xfrm>
            <a:off x="6329855" y="5381625"/>
            <a:ext cx="4300045" cy="643868"/>
          </a:xfrm>
          <a:prstGeom prst="rect">
            <a:avLst/>
          </a:prstGeom>
          <a:noFill/>
        </p:spPr>
        <p:txBody>
          <a:bodyPr wrap="square" rtlCol="0">
            <a:spAutoFit/>
          </a:bodyPr>
          <a:lstStyle/>
          <a:p>
            <a:r>
              <a:rPr lang="en-US" dirty="0">
                <a:hlinkClick r:id="rId3"/>
              </a:rPr>
              <a:t>https://www.makerguides.com/a4988-stepper-motor-driver-arduino-tutorial/</a:t>
            </a:r>
            <a:endParaRPr lang="en-US" dirty="0"/>
          </a:p>
        </p:txBody>
      </p:sp>
      <p:sp>
        <p:nvSpPr>
          <p:cNvPr id="6" name="TextBox 5">
            <a:extLst>
              <a:ext uri="{FF2B5EF4-FFF2-40B4-BE49-F238E27FC236}">
                <a16:creationId xmlns:a16="http://schemas.microsoft.com/office/drawing/2014/main" id="{243C271D-E0FB-436C-8A9A-9BFC89D128BC}"/>
              </a:ext>
            </a:extLst>
          </p:cNvPr>
          <p:cNvSpPr txBox="1"/>
          <p:nvPr/>
        </p:nvSpPr>
        <p:spPr>
          <a:xfrm>
            <a:off x="902577" y="2128345"/>
            <a:ext cx="2514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Add motor drivers and motors with same connections</a:t>
            </a:r>
          </a:p>
          <a:p>
            <a:pPr marL="285750" indent="-285750">
              <a:buFont typeface="Arial" panose="020B0604020202020204" pitchFamily="34" charset="0"/>
              <a:buChar char="•"/>
            </a:pPr>
            <a:r>
              <a:rPr lang="en-US" dirty="0"/>
              <a:t>Do not plug/unplug motors when 12V power supply is connected and on!</a:t>
            </a:r>
          </a:p>
        </p:txBody>
      </p:sp>
    </p:spTree>
    <p:extLst>
      <p:ext uri="{BB962C8B-B14F-4D97-AF65-F5344CB8AC3E}">
        <p14:creationId xmlns:p14="http://schemas.microsoft.com/office/powerpoint/2010/main" val="1687167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4DA3-F349-4C01-B9A8-FE29DDAA1F14}"/>
              </a:ext>
            </a:extLst>
          </p:cNvPr>
          <p:cNvSpPr>
            <a:spLocks noGrp="1"/>
          </p:cNvSpPr>
          <p:nvPr>
            <p:ph type="title"/>
          </p:nvPr>
        </p:nvSpPr>
        <p:spPr/>
        <p:txBody>
          <a:bodyPr/>
          <a:lstStyle/>
          <a:p>
            <a:r>
              <a:rPr lang="en-US" dirty="0"/>
              <a:t>Software</a:t>
            </a:r>
          </a:p>
        </p:txBody>
      </p:sp>
    </p:spTree>
    <p:extLst>
      <p:ext uri="{BB962C8B-B14F-4D97-AF65-F5344CB8AC3E}">
        <p14:creationId xmlns:p14="http://schemas.microsoft.com/office/powerpoint/2010/main" val="3470152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61A8-8564-4B81-BA93-F96F6289FD63}"/>
              </a:ext>
            </a:extLst>
          </p:cNvPr>
          <p:cNvSpPr>
            <a:spLocks noGrp="1"/>
          </p:cNvSpPr>
          <p:nvPr>
            <p:ph type="title"/>
          </p:nvPr>
        </p:nvSpPr>
        <p:spPr>
          <a:xfrm>
            <a:off x="838199" y="365125"/>
            <a:ext cx="10646979" cy="1325563"/>
          </a:xfrm>
        </p:spPr>
        <p:txBody>
          <a:bodyPr/>
          <a:lstStyle/>
          <a:p>
            <a:r>
              <a:rPr lang="en-US" dirty="0"/>
              <a:t>Converting G-code to cable length coordinates</a:t>
            </a:r>
          </a:p>
        </p:txBody>
      </p:sp>
      <p:sp>
        <p:nvSpPr>
          <p:cNvPr id="3" name="Content Placeholder 2">
            <a:extLst>
              <a:ext uri="{FF2B5EF4-FFF2-40B4-BE49-F238E27FC236}">
                <a16:creationId xmlns:a16="http://schemas.microsoft.com/office/drawing/2014/main" id="{ABC400B8-058E-4D65-B0CD-243FC280DB9E}"/>
              </a:ext>
            </a:extLst>
          </p:cNvPr>
          <p:cNvSpPr>
            <a:spLocks noGrp="1"/>
          </p:cNvSpPr>
          <p:nvPr>
            <p:ph idx="1"/>
          </p:nvPr>
        </p:nvSpPr>
        <p:spPr>
          <a:xfrm>
            <a:off x="647701" y="1396016"/>
            <a:ext cx="11416861" cy="4351338"/>
          </a:xfrm>
        </p:spPr>
        <p:txBody>
          <a:bodyPr>
            <a:normAutofit/>
          </a:bodyPr>
          <a:lstStyle/>
          <a:p>
            <a:r>
              <a:rPr lang="en-US" sz="1800" dirty="0"/>
              <a:t>Python program: gcode_to_ourcoords.py</a:t>
            </a:r>
            <a:br>
              <a:rPr lang="en-US" sz="1800" dirty="0"/>
            </a:br>
            <a:r>
              <a:rPr lang="en-US" sz="1800" dirty="0"/>
              <a:t>reads a G-code txt file and outputs a string of coordinates that can be copied into the Arduino sketch to control the pulley system.</a:t>
            </a:r>
          </a:p>
          <a:p>
            <a:r>
              <a:rPr lang="en-US" sz="1800" dirty="0"/>
              <a:t>It also outputs the number of coordinates, which will need to be set in the Arduino sketch.</a:t>
            </a:r>
          </a:p>
          <a:p>
            <a:r>
              <a:rPr lang="en-US" sz="1800" dirty="0"/>
              <a:t>Currently works best with not too long, cleaned up G-code (removing non-coordinate G-code lines/commands)</a:t>
            </a:r>
          </a:p>
          <a:p>
            <a:r>
              <a:rPr lang="en-US" sz="1800" dirty="0"/>
              <a:t>Calculation section will need to be adjusted for different pulley configurations (</a:t>
            </a:r>
            <a:r>
              <a:rPr lang="en-US" sz="1800" dirty="0" err="1"/>
              <a:t>eg.</a:t>
            </a:r>
            <a:r>
              <a:rPr lang="en-US" sz="1800" dirty="0"/>
              <a:t> different distance between pulleys)</a:t>
            </a:r>
          </a:p>
          <a:p>
            <a:r>
              <a:rPr lang="en-US" sz="1800" dirty="0"/>
              <a:t>Python program and example G-code can be found in GitHub repository:  </a:t>
            </a:r>
            <a:r>
              <a:rPr lang="en-US" sz="1800" dirty="0">
                <a:hlinkClick r:id="rId2"/>
              </a:rPr>
              <a:t>https://github.com/cxboronkay/Cable-Driven-System-for-3D-Printing</a:t>
            </a:r>
            <a:endParaRPr lang="en-US" sz="1800" dirty="0"/>
          </a:p>
        </p:txBody>
      </p:sp>
      <p:pic>
        <p:nvPicPr>
          <p:cNvPr id="5" name="Picture 4">
            <a:extLst>
              <a:ext uri="{FF2B5EF4-FFF2-40B4-BE49-F238E27FC236}">
                <a16:creationId xmlns:a16="http://schemas.microsoft.com/office/drawing/2014/main" id="{DF9CD73B-5EAA-4BB3-BDCF-8CBDC6455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153" y="3999383"/>
            <a:ext cx="8895694" cy="2658933"/>
          </a:xfrm>
          <a:prstGeom prst="rect">
            <a:avLst/>
          </a:prstGeom>
        </p:spPr>
      </p:pic>
    </p:spTree>
    <p:extLst>
      <p:ext uri="{BB962C8B-B14F-4D97-AF65-F5344CB8AC3E}">
        <p14:creationId xmlns:p14="http://schemas.microsoft.com/office/powerpoint/2010/main" val="319955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C440-2514-42F2-8CC1-8D67DC7CC628}"/>
              </a:ext>
            </a:extLst>
          </p:cNvPr>
          <p:cNvSpPr>
            <a:spLocks noGrp="1"/>
          </p:cNvSpPr>
          <p:nvPr>
            <p:ph type="title"/>
          </p:nvPr>
        </p:nvSpPr>
        <p:spPr/>
        <p:txBody>
          <a:bodyPr/>
          <a:lstStyle/>
          <a:p>
            <a:r>
              <a:rPr lang="en-US" dirty="0"/>
              <a:t>Controlling the machine</a:t>
            </a:r>
          </a:p>
        </p:txBody>
      </p:sp>
      <p:sp>
        <p:nvSpPr>
          <p:cNvPr id="3" name="Content Placeholder 2">
            <a:extLst>
              <a:ext uri="{FF2B5EF4-FFF2-40B4-BE49-F238E27FC236}">
                <a16:creationId xmlns:a16="http://schemas.microsoft.com/office/drawing/2014/main" id="{DC2CE05D-4B95-4B99-9AC5-4B0C2DBE552B}"/>
              </a:ext>
            </a:extLst>
          </p:cNvPr>
          <p:cNvSpPr>
            <a:spLocks noGrp="1"/>
          </p:cNvSpPr>
          <p:nvPr>
            <p:ph idx="1"/>
          </p:nvPr>
        </p:nvSpPr>
        <p:spPr>
          <a:xfrm>
            <a:off x="838200" y="1368424"/>
            <a:ext cx="10515600" cy="5260975"/>
          </a:xfrm>
        </p:spPr>
        <p:txBody>
          <a:bodyPr>
            <a:normAutofit/>
          </a:bodyPr>
          <a:lstStyle/>
          <a:p>
            <a:r>
              <a:rPr lang="en-US" sz="2200" dirty="0"/>
              <a:t>Arduino sketch for performing trajectory described by translated G-code coordinates: run_gcode_3pulley.ino</a:t>
            </a:r>
          </a:p>
          <a:p>
            <a:r>
              <a:rPr lang="en-US" sz="2200" dirty="0"/>
              <a:t>Copy coordinates from python program where indicated. Also adjust </a:t>
            </a:r>
            <a:r>
              <a:rPr lang="en-US" sz="2200" dirty="0" err="1"/>
              <a:t>numcoords</a:t>
            </a:r>
            <a:r>
              <a:rPr lang="en-US" sz="2200" dirty="0"/>
              <a:t> value and the initiation length for the coordinates list.</a:t>
            </a:r>
          </a:p>
          <a:p>
            <a:r>
              <a:rPr lang="en-US" sz="2200" dirty="0"/>
              <a:t>Manually rotate winches to position end effector at the starting position noted in the sketch (originally 200, 350, 350 mm). </a:t>
            </a:r>
          </a:p>
          <a:p>
            <a:r>
              <a:rPr lang="en-US" sz="2200" dirty="0"/>
              <a:t>Once uploaded to Arduino, begin Serial and turn on 12V power. There is an intentional 10 second delay before it will begin to move (can be shortened or removed if desired). It will then move to each coordinate in the list before stopping.</a:t>
            </a:r>
          </a:p>
          <a:p>
            <a:r>
              <a:rPr lang="en-US" sz="2200" dirty="0"/>
              <a:t>Next location, current coordinates, and speeds will all appear in the Serial print out.</a:t>
            </a:r>
          </a:p>
          <a:p>
            <a:r>
              <a:rPr lang="en-US" sz="2200" dirty="0"/>
              <a:t>Pulleys A, B, and C refer to the same pulleys noted in the structural schematic shown in the Mechanical Design section.</a:t>
            </a:r>
          </a:p>
          <a:p>
            <a:r>
              <a:rPr lang="en-US" sz="2400" dirty="0"/>
              <a:t> </a:t>
            </a:r>
            <a:r>
              <a:rPr lang="en-US" sz="2400" dirty="0">
                <a:hlinkClick r:id="rId2"/>
              </a:rPr>
              <a:t>https://github.com/cxboronkay/Cable-Driven-System-for-3D-Printing</a:t>
            </a:r>
            <a:endParaRPr lang="en-US" sz="2200" dirty="0"/>
          </a:p>
        </p:txBody>
      </p:sp>
    </p:spTree>
    <p:extLst>
      <p:ext uri="{BB962C8B-B14F-4D97-AF65-F5344CB8AC3E}">
        <p14:creationId xmlns:p14="http://schemas.microsoft.com/office/powerpoint/2010/main" val="417827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178B-BAD7-4833-BB24-7E7E5E1C60D9}"/>
              </a:ext>
            </a:extLst>
          </p:cNvPr>
          <p:cNvSpPr>
            <a:spLocks noGrp="1"/>
          </p:cNvSpPr>
          <p:nvPr>
            <p:ph type="title"/>
          </p:nvPr>
        </p:nvSpPr>
        <p:spPr/>
        <p:txBody>
          <a:bodyPr/>
          <a:lstStyle/>
          <a:p>
            <a:r>
              <a:rPr lang="en-US" dirty="0"/>
              <a:t>Future steps</a:t>
            </a:r>
          </a:p>
        </p:txBody>
      </p:sp>
    </p:spTree>
    <p:extLst>
      <p:ext uri="{BB962C8B-B14F-4D97-AF65-F5344CB8AC3E}">
        <p14:creationId xmlns:p14="http://schemas.microsoft.com/office/powerpoint/2010/main" val="171251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1A4E-E390-4C9F-A3B8-ADD69BAF0E1F}"/>
              </a:ext>
            </a:extLst>
          </p:cNvPr>
          <p:cNvSpPr>
            <a:spLocks noGrp="1"/>
          </p:cNvSpPr>
          <p:nvPr>
            <p:ph type="title"/>
          </p:nvPr>
        </p:nvSpPr>
        <p:spPr/>
        <p:txBody>
          <a:bodyPr/>
          <a:lstStyle/>
          <a:p>
            <a:r>
              <a:rPr lang="en-US" dirty="0"/>
              <a:t>Design goals + constraints</a:t>
            </a:r>
          </a:p>
        </p:txBody>
      </p:sp>
      <p:sp>
        <p:nvSpPr>
          <p:cNvPr id="3" name="Content Placeholder 2">
            <a:extLst>
              <a:ext uri="{FF2B5EF4-FFF2-40B4-BE49-F238E27FC236}">
                <a16:creationId xmlns:a16="http://schemas.microsoft.com/office/drawing/2014/main" id="{BD710D81-AB66-4F91-AFBC-CDFB66496BE4}"/>
              </a:ext>
            </a:extLst>
          </p:cNvPr>
          <p:cNvSpPr>
            <a:spLocks noGrp="1"/>
          </p:cNvSpPr>
          <p:nvPr>
            <p:ph idx="1"/>
          </p:nvPr>
        </p:nvSpPr>
        <p:spPr/>
        <p:txBody>
          <a:bodyPr/>
          <a:lstStyle/>
          <a:p>
            <a:r>
              <a:rPr lang="en-US" dirty="0"/>
              <a:t>Scalable</a:t>
            </a:r>
          </a:p>
          <a:p>
            <a:r>
              <a:rPr lang="en-US" dirty="0"/>
              <a:t>Modular for in situ applications</a:t>
            </a:r>
          </a:p>
          <a:p>
            <a:r>
              <a:rPr lang="en-US" dirty="0"/>
              <a:t>Precision satisfactory for 3d printing</a:t>
            </a:r>
          </a:p>
          <a:p>
            <a:r>
              <a:rPr lang="en-US" dirty="0"/>
              <a:t>Visually/aesthetically appealing</a:t>
            </a:r>
          </a:p>
          <a:p>
            <a:endParaRPr lang="en-US" dirty="0"/>
          </a:p>
        </p:txBody>
      </p:sp>
    </p:spTree>
    <p:extLst>
      <p:ext uri="{BB962C8B-B14F-4D97-AF65-F5344CB8AC3E}">
        <p14:creationId xmlns:p14="http://schemas.microsoft.com/office/powerpoint/2010/main" val="78369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070E0-379A-4D2C-AA02-814C32C0F95B}"/>
              </a:ext>
            </a:extLst>
          </p:cNvPr>
          <p:cNvSpPr>
            <a:spLocks noGrp="1"/>
          </p:cNvSpPr>
          <p:nvPr>
            <p:ph type="title"/>
          </p:nvPr>
        </p:nvSpPr>
        <p:spPr/>
        <p:txBody>
          <a:bodyPr/>
          <a:lstStyle/>
          <a:p>
            <a:r>
              <a:rPr lang="en-US" dirty="0"/>
              <a:t>Next</a:t>
            </a:r>
          </a:p>
        </p:txBody>
      </p:sp>
      <p:sp>
        <p:nvSpPr>
          <p:cNvPr id="5" name="Content Placeholder 4">
            <a:extLst>
              <a:ext uri="{FF2B5EF4-FFF2-40B4-BE49-F238E27FC236}">
                <a16:creationId xmlns:a16="http://schemas.microsoft.com/office/drawing/2014/main" id="{E4ED1A12-7B34-44B4-A3E8-E8D8EB780D2F}"/>
              </a:ext>
            </a:extLst>
          </p:cNvPr>
          <p:cNvSpPr>
            <a:spLocks noGrp="1"/>
          </p:cNvSpPr>
          <p:nvPr>
            <p:ph idx="1"/>
          </p:nvPr>
        </p:nvSpPr>
        <p:spPr/>
        <p:txBody>
          <a:bodyPr/>
          <a:lstStyle/>
          <a:p>
            <a:r>
              <a:rPr lang="en-US" dirty="0"/>
              <a:t>To get closer to the end goal of a large-scale CDPR 3D printer, next steps include:</a:t>
            </a:r>
          </a:p>
          <a:p>
            <a:pPr lvl="1"/>
            <a:r>
              <a:rPr lang="en-US" dirty="0"/>
              <a:t>Adding 4</a:t>
            </a:r>
            <a:r>
              <a:rPr lang="en-US" baseline="30000" dirty="0"/>
              <a:t>th</a:t>
            </a:r>
            <a:r>
              <a:rPr lang="en-US" dirty="0"/>
              <a:t> pulley to gain another degree of freedom (be able to partially control angle of end effector).</a:t>
            </a:r>
          </a:p>
          <a:p>
            <a:pPr lvl="1"/>
            <a:r>
              <a:rPr lang="en-US" dirty="0"/>
              <a:t>Improve software and control over trajectories.</a:t>
            </a:r>
          </a:p>
          <a:p>
            <a:pPr lvl="1"/>
            <a:r>
              <a:rPr lang="en-US" dirty="0"/>
              <a:t>Scale up to be able to support the 3D printing nozzle.</a:t>
            </a:r>
          </a:p>
          <a:p>
            <a:pPr lvl="1"/>
            <a:r>
              <a:rPr lang="en-US" dirty="0"/>
              <a:t>Make design more modular (mountable to anything, sturdier, etc.)</a:t>
            </a:r>
          </a:p>
        </p:txBody>
      </p:sp>
    </p:spTree>
    <p:extLst>
      <p:ext uri="{BB962C8B-B14F-4D97-AF65-F5344CB8AC3E}">
        <p14:creationId xmlns:p14="http://schemas.microsoft.com/office/powerpoint/2010/main" val="224427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AC67-28F9-42A7-972E-FA77732CEF0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7D90833-A987-44B4-B2CF-FE4FD0BF05C7}"/>
              </a:ext>
            </a:extLst>
          </p:cNvPr>
          <p:cNvSpPr>
            <a:spLocks noGrp="1"/>
          </p:cNvSpPr>
          <p:nvPr>
            <p:ph idx="1"/>
          </p:nvPr>
        </p:nvSpPr>
        <p:spPr>
          <a:xfrm>
            <a:off x="441434" y="4910958"/>
            <a:ext cx="2276803" cy="1727146"/>
          </a:xfrm>
        </p:spPr>
        <p:txBody>
          <a:bodyPr>
            <a:normAutofit fontScale="92500"/>
          </a:bodyPr>
          <a:lstStyle/>
          <a:p>
            <a:pPr marL="0" indent="0">
              <a:buNone/>
            </a:pPr>
            <a:r>
              <a:rPr lang="en-US" sz="1600" dirty="0"/>
              <a:t>Contact:</a:t>
            </a:r>
          </a:p>
          <a:p>
            <a:pPr marL="0" indent="0">
              <a:buNone/>
            </a:pPr>
            <a:r>
              <a:rPr lang="en-US" sz="1600" dirty="0"/>
              <a:t>Cadence Boronkay</a:t>
            </a:r>
          </a:p>
          <a:p>
            <a:pPr marL="0" indent="0">
              <a:buNone/>
            </a:pPr>
            <a:r>
              <a:rPr lang="en-US" sz="1600" dirty="0">
                <a:hlinkClick r:id="rId2"/>
              </a:rPr>
              <a:t>boronkay@mit.edu</a:t>
            </a:r>
            <a:endParaRPr lang="en-US" sz="1600" dirty="0"/>
          </a:p>
          <a:p>
            <a:pPr marL="0" indent="0">
              <a:buNone/>
            </a:pPr>
            <a:r>
              <a:rPr lang="en-US" sz="1600" dirty="0">
                <a:hlinkClick r:id="rId3"/>
              </a:rPr>
              <a:t>cwxboronkay@gmail.com</a:t>
            </a:r>
            <a:endParaRPr lang="en-US" sz="1600" dirty="0"/>
          </a:p>
          <a:p>
            <a:pPr marL="0" indent="0">
              <a:buNone/>
            </a:pPr>
            <a:r>
              <a:rPr lang="en-US" sz="1600" dirty="0"/>
              <a:t>+1(408)797-5285</a:t>
            </a:r>
          </a:p>
          <a:p>
            <a:pPr marL="0" indent="0">
              <a:buNone/>
            </a:pPr>
            <a:endParaRPr lang="en-US" dirty="0"/>
          </a:p>
        </p:txBody>
      </p:sp>
      <p:pic>
        <p:nvPicPr>
          <p:cNvPr id="5" name="Picture 4">
            <a:extLst>
              <a:ext uri="{FF2B5EF4-FFF2-40B4-BE49-F238E27FC236}">
                <a16:creationId xmlns:a16="http://schemas.microsoft.com/office/drawing/2014/main" id="{66170034-8FB2-43CC-9F11-1C91BA365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1" y="1550687"/>
            <a:ext cx="4605501" cy="3070334"/>
          </a:xfrm>
          <a:prstGeom prst="rect">
            <a:avLst/>
          </a:prstGeom>
        </p:spPr>
      </p:pic>
      <p:pic>
        <p:nvPicPr>
          <p:cNvPr id="9" name="Picture 8">
            <a:extLst>
              <a:ext uri="{FF2B5EF4-FFF2-40B4-BE49-F238E27FC236}">
                <a16:creationId xmlns:a16="http://schemas.microsoft.com/office/drawing/2014/main" id="{49FE7A96-DD2E-41C1-BB8E-B928E226F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603" y="254765"/>
            <a:ext cx="3017783" cy="2011855"/>
          </a:xfrm>
          <a:prstGeom prst="rect">
            <a:avLst/>
          </a:prstGeom>
        </p:spPr>
      </p:pic>
      <p:pic>
        <p:nvPicPr>
          <p:cNvPr id="11" name="Picture 10">
            <a:extLst>
              <a:ext uri="{FF2B5EF4-FFF2-40B4-BE49-F238E27FC236}">
                <a16:creationId xmlns:a16="http://schemas.microsoft.com/office/drawing/2014/main" id="{EAD6E718-962E-4A84-8C90-AD349D110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2694" y="4621021"/>
            <a:ext cx="3017783" cy="2011855"/>
          </a:xfrm>
          <a:prstGeom prst="rect">
            <a:avLst/>
          </a:prstGeom>
        </p:spPr>
      </p:pic>
      <p:pic>
        <p:nvPicPr>
          <p:cNvPr id="13" name="Picture 12">
            <a:extLst>
              <a:ext uri="{FF2B5EF4-FFF2-40B4-BE49-F238E27FC236}">
                <a16:creationId xmlns:a16="http://schemas.microsoft.com/office/drawing/2014/main" id="{B2FFD2CF-1403-4041-AD04-61D41648C1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4936" y="2469165"/>
            <a:ext cx="3017783" cy="2011855"/>
          </a:xfrm>
          <a:prstGeom prst="rect">
            <a:avLst/>
          </a:prstGeom>
        </p:spPr>
      </p:pic>
    </p:spTree>
    <p:extLst>
      <p:ext uri="{BB962C8B-B14F-4D97-AF65-F5344CB8AC3E}">
        <p14:creationId xmlns:p14="http://schemas.microsoft.com/office/powerpoint/2010/main" val="20862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7A64-F4B7-4492-AC33-C0D3B78AEBFC}"/>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4A406509-EE1D-4588-9EBE-C0C7B759F5FE}"/>
              </a:ext>
            </a:extLst>
          </p:cNvPr>
          <p:cNvSpPr>
            <a:spLocks noGrp="1"/>
          </p:cNvSpPr>
          <p:nvPr>
            <p:ph idx="1"/>
          </p:nvPr>
        </p:nvSpPr>
        <p:spPr/>
        <p:txBody>
          <a:bodyPr/>
          <a:lstStyle/>
          <a:p>
            <a:r>
              <a:rPr lang="en-US" dirty="0"/>
              <a:t>CDPR robots have been used at large scales (</a:t>
            </a:r>
            <a:r>
              <a:rPr lang="en-US" dirty="0" err="1"/>
              <a:t>eg.</a:t>
            </a:r>
            <a:r>
              <a:rPr lang="en-US" dirty="0"/>
              <a:t> construction), but typically for pick and place purposes, rather than additive manufacturing.</a:t>
            </a:r>
          </a:p>
          <a:p>
            <a:r>
              <a:rPr lang="en-US" dirty="0"/>
              <a:t>Some 3d CDPR printers have been built at smaller scales, and with less modularity (fully constrained, many cables, fixed winch locations).</a:t>
            </a:r>
          </a:p>
          <a:p>
            <a:r>
              <a:rPr lang="en-US" dirty="0"/>
              <a:t>There is a literature available on fully constrained CDPR printers but much less on underactuated (cable suspended) CDPRs.</a:t>
            </a:r>
          </a:p>
        </p:txBody>
      </p:sp>
    </p:spTree>
    <p:extLst>
      <p:ext uri="{BB962C8B-B14F-4D97-AF65-F5344CB8AC3E}">
        <p14:creationId xmlns:p14="http://schemas.microsoft.com/office/powerpoint/2010/main" val="335516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A49C-BA58-43EA-8604-38BF328DA1A5}"/>
              </a:ext>
            </a:extLst>
          </p:cNvPr>
          <p:cNvSpPr>
            <a:spLocks noGrp="1"/>
          </p:cNvSpPr>
          <p:nvPr>
            <p:ph type="title"/>
          </p:nvPr>
        </p:nvSpPr>
        <p:spPr/>
        <p:txBody>
          <a:bodyPr/>
          <a:lstStyle/>
          <a:p>
            <a:r>
              <a:rPr lang="en-US" dirty="0"/>
              <a:t>CDPR constraining</a:t>
            </a:r>
          </a:p>
        </p:txBody>
      </p:sp>
      <p:sp>
        <p:nvSpPr>
          <p:cNvPr id="3" name="Content Placeholder 2">
            <a:extLst>
              <a:ext uri="{FF2B5EF4-FFF2-40B4-BE49-F238E27FC236}">
                <a16:creationId xmlns:a16="http://schemas.microsoft.com/office/drawing/2014/main" id="{07C64620-B493-4619-ABED-88C42FA29273}"/>
              </a:ext>
            </a:extLst>
          </p:cNvPr>
          <p:cNvSpPr>
            <a:spLocks noGrp="1"/>
          </p:cNvSpPr>
          <p:nvPr>
            <p:ph idx="1"/>
          </p:nvPr>
        </p:nvSpPr>
        <p:spPr/>
        <p:txBody>
          <a:bodyPr/>
          <a:lstStyle/>
          <a:p>
            <a:r>
              <a:rPr lang="en-US" i="1" dirty="0"/>
              <a:t>m </a:t>
            </a:r>
            <a:r>
              <a:rPr lang="en-US" dirty="0"/>
              <a:t>= number of cables, </a:t>
            </a:r>
            <a:r>
              <a:rPr lang="en-US" i="1" dirty="0"/>
              <a:t>n</a:t>
            </a:r>
            <a:r>
              <a:rPr lang="en-US" dirty="0"/>
              <a:t> = degrees of freedom</a:t>
            </a:r>
          </a:p>
          <a:p>
            <a:pPr lvl="1"/>
            <a:r>
              <a:rPr lang="en-US" i="1" dirty="0"/>
              <a:t>m </a:t>
            </a:r>
            <a:r>
              <a:rPr lang="en-US" dirty="0"/>
              <a:t>&lt;</a:t>
            </a:r>
            <a:r>
              <a:rPr lang="en-US" i="1" dirty="0"/>
              <a:t> n </a:t>
            </a:r>
            <a:r>
              <a:rPr lang="en-US" dirty="0"/>
              <a:t>+ 1 : under-constrained/underactuated (cable suspended)</a:t>
            </a:r>
          </a:p>
          <a:p>
            <a:pPr lvl="1"/>
            <a:r>
              <a:rPr lang="en-US" i="1" dirty="0"/>
              <a:t>m </a:t>
            </a:r>
            <a:r>
              <a:rPr lang="en-US" dirty="0"/>
              <a:t>=</a:t>
            </a:r>
            <a:r>
              <a:rPr lang="en-US" i="1" dirty="0"/>
              <a:t> n </a:t>
            </a:r>
            <a:r>
              <a:rPr lang="en-US" dirty="0"/>
              <a:t>+ 1 : fully constrained</a:t>
            </a:r>
          </a:p>
          <a:p>
            <a:pPr lvl="1"/>
            <a:r>
              <a:rPr lang="en-US" i="1" dirty="0"/>
              <a:t>m </a:t>
            </a:r>
            <a:r>
              <a:rPr lang="en-US" dirty="0"/>
              <a:t>&gt; </a:t>
            </a:r>
            <a:r>
              <a:rPr lang="en-US" i="1" dirty="0"/>
              <a:t>n</a:t>
            </a:r>
            <a:r>
              <a:rPr lang="en-US" dirty="0"/>
              <a:t> + 1 : redundantly constrained</a:t>
            </a:r>
            <a:br>
              <a:rPr lang="en-US" dirty="0"/>
            </a:br>
            <a:endParaRPr lang="en-US" dirty="0"/>
          </a:p>
          <a:p>
            <a:r>
              <a:rPr lang="en-US" dirty="0"/>
              <a:t>For 6 DOFs (full control of position and orientation), 8 cables are typically used.</a:t>
            </a:r>
          </a:p>
          <a:p>
            <a:pPr lvl="1"/>
            <a:r>
              <a:rPr lang="en-US" dirty="0"/>
              <a:t>This is more complex, as one must avoid cable-cable and cable-end effector interference.</a:t>
            </a:r>
          </a:p>
        </p:txBody>
      </p:sp>
    </p:spTree>
    <p:extLst>
      <p:ext uri="{BB962C8B-B14F-4D97-AF65-F5344CB8AC3E}">
        <p14:creationId xmlns:p14="http://schemas.microsoft.com/office/powerpoint/2010/main" val="397793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255E-B4B5-4A87-BD1D-281B49832681}"/>
              </a:ext>
            </a:extLst>
          </p:cNvPr>
          <p:cNvSpPr>
            <a:spLocks noGrp="1"/>
          </p:cNvSpPr>
          <p:nvPr>
            <p:ph type="title"/>
          </p:nvPr>
        </p:nvSpPr>
        <p:spPr>
          <a:xfrm>
            <a:off x="838200" y="284409"/>
            <a:ext cx="10515600" cy="1325563"/>
          </a:xfrm>
        </p:spPr>
        <p:txBody>
          <a:bodyPr/>
          <a:lstStyle/>
          <a:p>
            <a:r>
              <a:rPr lang="en-US" dirty="0"/>
              <a:t>CDPR constraining (cable arrangements)</a:t>
            </a:r>
          </a:p>
        </p:txBody>
      </p:sp>
      <p:pic>
        <p:nvPicPr>
          <p:cNvPr id="5" name="Content Placeholder 4">
            <a:extLst>
              <a:ext uri="{FF2B5EF4-FFF2-40B4-BE49-F238E27FC236}">
                <a16:creationId xmlns:a16="http://schemas.microsoft.com/office/drawing/2014/main" id="{2D50A43A-EAD8-46D8-A0D4-169A41C79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903" y="1495003"/>
            <a:ext cx="4313055" cy="3867993"/>
          </a:xfrm>
        </p:spPr>
      </p:pic>
      <p:pic>
        <p:nvPicPr>
          <p:cNvPr id="7" name="Picture 6">
            <a:extLst>
              <a:ext uri="{FF2B5EF4-FFF2-40B4-BE49-F238E27FC236}">
                <a16:creationId xmlns:a16="http://schemas.microsoft.com/office/drawing/2014/main" id="{3D5EFA00-9802-4CB6-A120-2A01D800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299" y="1649510"/>
            <a:ext cx="5381204" cy="2403335"/>
          </a:xfrm>
          <a:prstGeom prst="rect">
            <a:avLst/>
          </a:prstGeom>
        </p:spPr>
      </p:pic>
      <p:sp>
        <p:nvSpPr>
          <p:cNvPr id="8" name="TextBox 7">
            <a:extLst>
              <a:ext uri="{FF2B5EF4-FFF2-40B4-BE49-F238E27FC236}">
                <a16:creationId xmlns:a16="http://schemas.microsoft.com/office/drawing/2014/main" id="{2ECFB925-1637-4CD5-9BC3-D199AA0EF694}"/>
              </a:ext>
            </a:extLst>
          </p:cNvPr>
          <p:cNvSpPr txBox="1"/>
          <p:nvPr/>
        </p:nvSpPr>
        <p:spPr>
          <a:xfrm>
            <a:off x="275897" y="5436251"/>
            <a:ext cx="5439310" cy="415498"/>
          </a:xfrm>
          <a:prstGeom prst="rect">
            <a:avLst/>
          </a:prstGeom>
          <a:noFill/>
        </p:spPr>
        <p:txBody>
          <a:bodyPr wrap="none" rtlCol="0">
            <a:spAutoFit/>
          </a:bodyPr>
          <a:lstStyle/>
          <a:p>
            <a:r>
              <a:rPr lang="en-US" sz="1050" dirty="0">
                <a:effectLst/>
              </a:rPr>
              <a:t>Barnett, Eric, and Clément Gosselin. “Large-Scale 3D Printing with a Cable-Suspended Robot.” </a:t>
            </a:r>
          </a:p>
          <a:p>
            <a:r>
              <a:rPr lang="en-US" sz="1050" i="1" dirty="0">
                <a:effectLst/>
              </a:rPr>
              <a:t>Additive Manufacturing</a:t>
            </a:r>
            <a:r>
              <a:rPr lang="en-US" sz="1050" dirty="0">
                <a:effectLst/>
              </a:rPr>
              <a:t>, vol. 7, 2015, pp. 27–44, https://doi.org/10.1016/j.addma.2015.05.001. </a:t>
            </a:r>
          </a:p>
        </p:txBody>
      </p:sp>
      <p:sp>
        <p:nvSpPr>
          <p:cNvPr id="9" name="TextBox 8">
            <a:extLst>
              <a:ext uri="{FF2B5EF4-FFF2-40B4-BE49-F238E27FC236}">
                <a16:creationId xmlns:a16="http://schemas.microsoft.com/office/drawing/2014/main" id="{449C92B3-61A0-4D0C-A732-6C70FCAAE4FE}"/>
              </a:ext>
            </a:extLst>
          </p:cNvPr>
          <p:cNvSpPr txBox="1"/>
          <p:nvPr/>
        </p:nvSpPr>
        <p:spPr>
          <a:xfrm>
            <a:off x="5478303" y="4230635"/>
            <a:ext cx="6713697" cy="415498"/>
          </a:xfrm>
          <a:prstGeom prst="rect">
            <a:avLst/>
          </a:prstGeom>
          <a:noFill/>
        </p:spPr>
        <p:txBody>
          <a:bodyPr wrap="none" rtlCol="0">
            <a:spAutoFit/>
          </a:bodyPr>
          <a:lstStyle/>
          <a:p>
            <a:r>
              <a:rPr lang="en-US" sz="1050" dirty="0">
                <a:effectLst/>
              </a:rPr>
              <a:t>Ben Hamida, Ines, et al. “Multi-Objective Optimal Design of a Cable Driven Parallel Robot for Rehabilitation Tasks.”</a:t>
            </a:r>
          </a:p>
          <a:p>
            <a:r>
              <a:rPr lang="en-US" sz="1050" dirty="0">
                <a:effectLst/>
              </a:rPr>
              <a:t> </a:t>
            </a:r>
            <a:r>
              <a:rPr lang="en-US" sz="1050" i="1" dirty="0">
                <a:effectLst/>
              </a:rPr>
              <a:t>Mechanism and Machine Theory</a:t>
            </a:r>
            <a:r>
              <a:rPr lang="en-US" sz="1050" dirty="0">
                <a:effectLst/>
              </a:rPr>
              <a:t>, vol. 156, 2021, p. 104141, https://doi.org/10.1016/j.mechmachtheory.2020.104141. </a:t>
            </a:r>
          </a:p>
        </p:txBody>
      </p:sp>
      <p:sp>
        <p:nvSpPr>
          <p:cNvPr id="10" name="TextBox 9">
            <a:extLst>
              <a:ext uri="{FF2B5EF4-FFF2-40B4-BE49-F238E27FC236}">
                <a16:creationId xmlns:a16="http://schemas.microsoft.com/office/drawing/2014/main" id="{C05F0A9D-C32E-40F5-BFEF-26175DB0784C}"/>
              </a:ext>
            </a:extLst>
          </p:cNvPr>
          <p:cNvSpPr txBox="1"/>
          <p:nvPr/>
        </p:nvSpPr>
        <p:spPr>
          <a:xfrm>
            <a:off x="6588369" y="4997669"/>
            <a:ext cx="4718728" cy="646331"/>
          </a:xfrm>
          <a:prstGeom prst="rect">
            <a:avLst/>
          </a:prstGeom>
          <a:noFill/>
        </p:spPr>
        <p:txBody>
          <a:bodyPr wrap="none" rtlCol="0">
            <a:spAutoFit/>
          </a:bodyPr>
          <a:lstStyle/>
          <a:p>
            <a:r>
              <a:rPr lang="en-US" dirty="0"/>
              <a:t>4 cables with unaligned attachment points allow</a:t>
            </a:r>
          </a:p>
          <a:p>
            <a:r>
              <a:rPr lang="en-US" dirty="0"/>
              <a:t>for 3 DOF plus additional rotational mobility.</a:t>
            </a:r>
          </a:p>
        </p:txBody>
      </p:sp>
      <p:sp>
        <p:nvSpPr>
          <p:cNvPr id="11" name="TextBox 10">
            <a:extLst>
              <a:ext uri="{FF2B5EF4-FFF2-40B4-BE49-F238E27FC236}">
                <a16:creationId xmlns:a16="http://schemas.microsoft.com/office/drawing/2014/main" id="{594D0352-24DB-483F-800C-B03EE23B88FB}"/>
              </a:ext>
            </a:extLst>
          </p:cNvPr>
          <p:cNvSpPr txBox="1"/>
          <p:nvPr/>
        </p:nvSpPr>
        <p:spPr>
          <a:xfrm>
            <a:off x="479230" y="5995536"/>
            <a:ext cx="4347087" cy="369332"/>
          </a:xfrm>
          <a:prstGeom prst="rect">
            <a:avLst/>
          </a:prstGeom>
          <a:noFill/>
        </p:spPr>
        <p:txBody>
          <a:bodyPr wrap="none" rtlCol="0">
            <a:spAutoFit/>
          </a:bodyPr>
          <a:lstStyle/>
          <a:p>
            <a:r>
              <a:rPr lang="en-US" dirty="0"/>
              <a:t>Choice of # cables will effect workspace size.</a:t>
            </a:r>
          </a:p>
        </p:txBody>
      </p:sp>
    </p:spTree>
    <p:extLst>
      <p:ext uri="{BB962C8B-B14F-4D97-AF65-F5344CB8AC3E}">
        <p14:creationId xmlns:p14="http://schemas.microsoft.com/office/powerpoint/2010/main" val="198552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1DDE-05D8-4993-B1D8-AD61CB209DE8}"/>
              </a:ext>
            </a:extLst>
          </p:cNvPr>
          <p:cNvSpPr>
            <a:spLocks noGrp="1"/>
          </p:cNvSpPr>
          <p:nvPr>
            <p:ph type="title"/>
          </p:nvPr>
        </p:nvSpPr>
        <p:spPr/>
        <p:txBody>
          <a:bodyPr/>
          <a:lstStyle/>
          <a:p>
            <a:r>
              <a:rPr lang="en-US" dirty="0"/>
              <a:t>Controls</a:t>
            </a:r>
          </a:p>
        </p:txBody>
      </p:sp>
      <p:sp>
        <p:nvSpPr>
          <p:cNvPr id="3" name="Content Placeholder 2">
            <a:extLst>
              <a:ext uri="{FF2B5EF4-FFF2-40B4-BE49-F238E27FC236}">
                <a16:creationId xmlns:a16="http://schemas.microsoft.com/office/drawing/2014/main" id="{7DD8BA5E-16F4-43EE-90B3-0F92C9A5E1A8}"/>
              </a:ext>
            </a:extLst>
          </p:cNvPr>
          <p:cNvSpPr>
            <a:spLocks noGrp="1"/>
          </p:cNvSpPr>
          <p:nvPr>
            <p:ph idx="1"/>
          </p:nvPr>
        </p:nvSpPr>
        <p:spPr/>
        <p:txBody>
          <a:bodyPr/>
          <a:lstStyle/>
          <a:p>
            <a:r>
              <a:rPr lang="en-US" dirty="0"/>
              <a:t>Encoder options</a:t>
            </a:r>
          </a:p>
          <a:p>
            <a:pPr lvl="1"/>
            <a:r>
              <a:rPr lang="en-US" dirty="0"/>
              <a:t>Encoder on motor/winch (will have error due to irregular winch diameter from cable spooling)</a:t>
            </a:r>
          </a:p>
          <a:p>
            <a:pPr lvl="1"/>
            <a:r>
              <a:rPr lang="en-US" dirty="0"/>
              <a:t>*Rotary encoder on pulley (requires no cable slip on pulley, nonaxial forces due to the pulley on the encoder shaft could be problematic)</a:t>
            </a:r>
          </a:p>
          <a:p>
            <a:pPr lvl="1"/>
            <a:r>
              <a:rPr lang="en-US" dirty="0"/>
              <a:t>Draw wire/cable pull encoder (limits scale-up, maximum draw length of encoder determines possible cable travel).</a:t>
            </a:r>
          </a:p>
          <a:p>
            <a:r>
              <a:rPr lang="en-US" dirty="0"/>
              <a:t>Still researching software options for trajectory control/path generation from G-code.</a:t>
            </a:r>
          </a:p>
          <a:p>
            <a:pPr lvl="1"/>
            <a:r>
              <a:rPr lang="en-US" dirty="0" err="1"/>
              <a:t>WireX</a:t>
            </a:r>
            <a:r>
              <a:rPr lang="en-US" dirty="0"/>
              <a:t>, </a:t>
            </a:r>
            <a:r>
              <a:rPr lang="en-US" dirty="0" err="1"/>
              <a:t>Hangprinter</a:t>
            </a:r>
            <a:r>
              <a:rPr lang="en-US" dirty="0"/>
              <a:t>…</a:t>
            </a:r>
          </a:p>
        </p:txBody>
      </p:sp>
    </p:spTree>
    <p:extLst>
      <p:ext uri="{BB962C8B-B14F-4D97-AF65-F5344CB8AC3E}">
        <p14:creationId xmlns:p14="http://schemas.microsoft.com/office/powerpoint/2010/main" val="361410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CFDB-5D4F-466D-AF61-C15AF17CB8AC}"/>
              </a:ext>
            </a:extLst>
          </p:cNvPr>
          <p:cNvSpPr>
            <a:spLocks noGrp="1"/>
          </p:cNvSpPr>
          <p:nvPr>
            <p:ph type="title"/>
          </p:nvPr>
        </p:nvSpPr>
        <p:spPr/>
        <p:txBody>
          <a:bodyPr/>
          <a:lstStyle/>
          <a:p>
            <a:r>
              <a:rPr lang="en-US" dirty="0"/>
              <a:t>Initial design sketching</a:t>
            </a:r>
          </a:p>
        </p:txBody>
      </p:sp>
      <p:pic>
        <p:nvPicPr>
          <p:cNvPr id="5" name="Picture 4">
            <a:extLst>
              <a:ext uri="{FF2B5EF4-FFF2-40B4-BE49-F238E27FC236}">
                <a16:creationId xmlns:a16="http://schemas.microsoft.com/office/drawing/2014/main" id="{8785B51C-D847-40BE-B958-95BF641F4129}"/>
              </a:ext>
            </a:extLst>
          </p:cNvPr>
          <p:cNvPicPr>
            <a:picLocks noChangeAspect="1"/>
          </p:cNvPicPr>
          <p:nvPr/>
        </p:nvPicPr>
        <p:blipFill rotWithShape="1">
          <a:blip r:embed="rId2">
            <a:extLst>
              <a:ext uri="{28A0092B-C50C-407E-A947-70E740481C1C}">
                <a14:useLocalDpi xmlns:a14="http://schemas.microsoft.com/office/drawing/2010/main" val="0"/>
              </a:ext>
            </a:extLst>
          </a:blip>
          <a:srcRect t="7298" b="43852"/>
          <a:stretch/>
        </p:blipFill>
        <p:spPr>
          <a:xfrm>
            <a:off x="5481144" y="1690688"/>
            <a:ext cx="5494493" cy="4252747"/>
          </a:xfrm>
          <a:prstGeom prst="rect">
            <a:avLst/>
          </a:prstGeom>
        </p:spPr>
      </p:pic>
      <p:pic>
        <p:nvPicPr>
          <p:cNvPr id="7" name="Picture 6">
            <a:extLst>
              <a:ext uri="{FF2B5EF4-FFF2-40B4-BE49-F238E27FC236}">
                <a16:creationId xmlns:a16="http://schemas.microsoft.com/office/drawing/2014/main" id="{2A5A542F-27AE-4821-BA55-A58C770FA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26" y="1810484"/>
            <a:ext cx="4527574" cy="4409012"/>
          </a:xfrm>
          <a:prstGeom prst="rect">
            <a:avLst/>
          </a:prstGeom>
        </p:spPr>
      </p:pic>
    </p:spTree>
    <p:extLst>
      <p:ext uri="{BB962C8B-B14F-4D97-AF65-F5344CB8AC3E}">
        <p14:creationId xmlns:p14="http://schemas.microsoft.com/office/powerpoint/2010/main" val="92897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383E-2ADA-4D62-B980-385A280FF282}"/>
              </a:ext>
            </a:extLst>
          </p:cNvPr>
          <p:cNvSpPr>
            <a:spLocks noGrp="1"/>
          </p:cNvSpPr>
          <p:nvPr>
            <p:ph type="title"/>
          </p:nvPr>
        </p:nvSpPr>
        <p:spPr/>
        <p:txBody>
          <a:bodyPr/>
          <a:lstStyle/>
          <a:p>
            <a:r>
              <a:rPr lang="en-US" dirty="0"/>
              <a:t>Design Considerations</a:t>
            </a:r>
          </a:p>
        </p:txBody>
      </p:sp>
      <p:sp>
        <p:nvSpPr>
          <p:cNvPr id="3" name="Content Placeholder 2">
            <a:extLst>
              <a:ext uri="{FF2B5EF4-FFF2-40B4-BE49-F238E27FC236}">
                <a16:creationId xmlns:a16="http://schemas.microsoft.com/office/drawing/2014/main" id="{EFAF90FF-481F-4581-A824-A1A9A6BE1F59}"/>
              </a:ext>
            </a:extLst>
          </p:cNvPr>
          <p:cNvSpPr>
            <a:spLocks noGrp="1"/>
          </p:cNvSpPr>
          <p:nvPr>
            <p:ph idx="1"/>
          </p:nvPr>
        </p:nvSpPr>
        <p:spPr/>
        <p:txBody>
          <a:bodyPr/>
          <a:lstStyle/>
          <a:p>
            <a:r>
              <a:rPr lang="en-US" dirty="0"/>
              <a:t>Pulley</a:t>
            </a:r>
          </a:p>
          <a:p>
            <a:pPr lvl="1"/>
            <a:r>
              <a:rPr lang="en-US" dirty="0"/>
              <a:t>U-groove</a:t>
            </a:r>
          </a:p>
          <a:p>
            <a:pPr lvl="1"/>
            <a:r>
              <a:rPr lang="en-US" dirty="0"/>
              <a:t>Eyehook to guide cable (prevent derailing)</a:t>
            </a:r>
          </a:p>
          <a:p>
            <a:pPr lvl="1"/>
            <a:r>
              <a:rPr lang="en-US" dirty="0"/>
              <a:t>For encoder, cable must not slip on pulley (pulley needs to rotate with cable the entire time)</a:t>
            </a:r>
          </a:p>
          <a:p>
            <a:pPr lvl="2"/>
            <a:r>
              <a:rPr lang="en-US" dirty="0"/>
              <a:t>Rubber coating? High traction material?</a:t>
            </a:r>
          </a:p>
          <a:p>
            <a:pPr lvl="1"/>
            <a:r>
              <a:rPr lang="en-US" dirty="0"/>
              <a:t>If slippage is unavoidable, encoder could be moved to separate measuring wheel. (still need to somehow prevent slippage -&gt; maybe dual-side wheels?)</a:t>
            </a:r>
          </a:p>
          <a:p>
            <a:pPr lvl="1"/>
            <a:r>
              <a:rPr lang="en-US" dirty="0"/>
              <a:t>Check mechanical  + dynamic calculations: need weight of end-effector, pulley material for friction coefficient, motor torque, etc.</a:t>
            </a:r>
          </a:p>
        </p:txBody>
      </p:sp>
    </p:spTree>
    <p:extLst>
      <p:ext uri="{BB962C8B-B14F-4D97-AF65-F5344CB8AC3E}">
        <p14:creationId xmlns:p14="http://schemas.microsoft.com/office/powerpoint/2010/main" val="1560021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TotalTime>
  <Words>1383</Words>
  <Application>Microsoft Office PowerPoint</Application>
  <PresentationFormat>Widescreen</PresentationFormat>
  <Paragraphs>144</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Large scale 3d printing with CDPR</vt:lpstr>
      <vt:lpstr>Research, planning, scope</vt:lpstr>
      <vt:lpstr>Design goals + constraints</vt:lpstr>
      <vt:lpstr>Previous work</vt:lpstr>
      <vt:lpstr>CDPR constraining</vt:lpstr>
      <vt:lpstr>CDPR constraining (cable arrangements)</vt:lpstr>
      <vt:lpstr>Controls</vt:lpstr>
      <vt:lpstr>Initial design sketching</vt:lpstr>
      <vt:lpstr>Design Considerations</vt:lpstr>
      <vt:lpstr>Design Considerations</vt:lpstr>
      <vt:lpstr>Planning</vt:lpstr>
      <vt:lpstr>Magnetic position encoder</vt:lpstr>
      <vt:lpstr>Mechanical Design</vt:lpstr>
      <vt:lpstr>Pulley module</vt:lpstr>
      <vt:lpstr>PowerPoint Presentation</vt:lpstr>
      <vt:lpstr>Pulley module BOM</vt:lpstr>
      <vt:lpstr>Winch module</vt:lpstr>
      <vt:lpstr>PowerPoint Presentation</vt:lpstr>
      <vt:lpstr>Winch module BOM</vt:lpstr>
      <vt:lpstr>Structural schematic</vt:lpstr>
      <vt:lpstr>PowerPoint Presentation</vt:lpstr>
      <vt:lpstr>Electronics/hardware</vt:lpstr>
      <vt:lpstr>Components</vt:lpstr>
      <vt:lpstr>I2C and encoders schematic</vt:lpstr>
      <vt:lpstr>Motor driver schematic</vt:lpstr>
      <vt:lpstr>Software</vt:lpstr>
      <vt:lpstr>Converting G-code to cable length coordinates</vt:lpstr>
      <vt:lpstr>Controlling the machine</vt:lpstr>
      <vt:lpstr>Future steps</vt:lpstr>
      <vt:lpstr>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3d printing with CDPR</dc:title>
  <dc:creator>Cadence W Boronkay</dc:creator>
  <cp:lastModifiedBy>Cadence W Boronkay</cp:lastModifiedBy>
  <cp:revision>77</cp:revision>
  <dcterms:created xsi:type="dcterms:W3CDTF">2023-06-07T08:55:56Z</dcterms:created>
  <dcterms:modified xsi:type="dcterms:W3CDTF">2023-07-28T15:03:46Z</dcterms:modified>
</cp:coreProperties>
</file>